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4"/>
  </p:notesMasterIdLst>
  <p:sldIdLst>
    <p:sldId id="256" r:id="rId2"/>
    <p:sldId id="287" r:id="rId3"/>
    <p:sldId id="392" r:id="rId4"/>
    <p:sldId id="289" r:id="rId5"/>
    <p:sldId id="290" r:id="rId6"/>
    <p:sldId id="258" r:id="rId7"/>
    <p:sldId id="259" r:id="rId8"/>
    <p:sldId id="288" r:id="rId9"/>
    <p:sldId id="260" r:id="rId10"/>
    <p:sldId id="356" r:id="rId11"/>
    <p:sldId id="357" r:id="rId12"/>
    <p:sldId id="358" r:id="rId13"/>
    <p:sldId id="359" r:id="rId14"/>
    <p:sldId id="360" r:id="rId15"/>
    <p:sldId id="320" r:id="rId16"/>
    <p:sldId id="361" r:id="rId17"/>
    <p:sldId id="341" r:id="rId18"/>
    <p:sldId id="362" r:id="rId19"/>
    <p:sldId id="363" r:id="rId20"/>
    <p:sldId id="364" r:id="rId21"/>
    <p:sldId id="276" r:id="rId22"/>
    <p:sldId id="384" r:id="rId23"/>
    <p:sldId id="277" r:id="rId24"/>
    <p:sldId id="292" r:id="rId25"/>
    <p:sldId id="317" r:id="rId26"/>
    <p:sldId id="366" r:id="rId27"/>
    <p:sldId id="367" r:id="rId28"/>
    <p:sldId id="369" r:id="rId29"/>
    <p:sldId id="388" r:id="rId30"/>
    <p:sldId id="326" r:id="rId31"/>
    <p:sldId id="389" r:id="rId32"/>
    <p:sldId id="391" r:id="rId33"/>
    <p:sldId id="390" r:id="rId34"/>
    <p:sldId id="380" r:id="rId35"/>
    <p:sldId id="381" r:id="rId36"/>
    <p:sldId id="382" r:id="rId37"/>
    <p:sldId id="374" r:id="rId38"/>
    <p:sldId id="377" r:id="rId39"/>
    <p:sldId id="383" r:id="rId40"/>
    <p:sldId id="378" r:id="rId41"/>
    <p:sldId id="354" r:id="rId42"/>
    <p:sldId id="375" r:id="rId43"/>
  </p:sldIdLst>
  <p:sldSz cx="9144000" cy="6858000" type="screen4x3"/>
  <p:notesSz cx="9144000" cy="6858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158" autoAdjust="0"/>
    <p:restoredTop sz="94958" autoAdjust="0"/>
  </p:normalViewPr>
  <p:slideViewPr>
    <p:cSldViewPr>
      <p:cViewPr>
        <p:scale>
          <a:sx n="100" d="100"/>
          <a:sy n="100" d="100"/>
        </p:scale>
        <p:origin x="-194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2457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A287300-16C8-41CA-BC82-152B5CF1417E}" type="datetimeFigureOut">
              <a:rPr lang="tr-TR"/>
              <a:pPr>
                <a:defRPr/>
              </a:pPr>
              <a:t>19.10.2023</a:t>
            </a:fld>
            <a:endParaRPr lang="tr-TR"/>
          </a:p>
        </p:txBody>
      </p:sp>
      <p:sp>
        <p:nvSpPr>
          <p:cNvPr id="5222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458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2458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F5E2FCE-7068-4835-ADD2-F8FD7E72ADF1}" type="slidenum">
              <a:rPr lang="tr-TR"/>
              <a:pPr>
                <a:defRPr/>
              </a:pPr>
              <a:t>‹#›</a:t>
            </a:fld>
            <a:endParaRPr lang="tr-TR"/>
          </a:p>
        </p:txBody>
      </p:sp>
    </p:spTree>
    <p:extLst>
      <p:ext uri="{BB962C8B-B14F-4D97-AF65-F5344CB8AC3E}">
        <p14:creationId xmlns="" xmlns:p14="http://schemas.microsoft.com/office/powerpoint/2010/main" val="983049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F46A1B9E-FB0C-4C52-87DA-120B28B84396}"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DF92683C-D617-4E49-B8C1-8CE348780FB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A11DED7-79B0-47E2-ABB3-FD60A862A33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25963"/>
          </a:xfrm>
        </p:spPr>
        <p:txBody>
          <a:bodyPr>
            <a:normAutofit/>
          </a:bodyPr>
          <a:lstStyle/>
          <a:p>
            <a:pPr lvl="0"/>
            <a:endParaRPr lang="tr-TR" noProof="0" smtClean="0"/>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89E9C5D8-8A00-4DCA-AF12-D4A2E267050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6909697D-8173-4C32-9FF7-3902611EDE7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249E62-74E9-45B0-86A9-7A8F36ED063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2EF5FC83-0F11-43AF-AAD2-E1B076DC0BA8}"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4ABA0246-3B88-4A45-898C-A8BAB15F3A3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28C39EC1-85AA-4F92-A918-3B6E18C9582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F5566913-658D-450B-98D5-EAE9EFE022E4}"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ADEFE6FE-4BDF-4B53-A889-B21B93849A3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8D75A252-1ED2-4C8F-85D4-DD9151F8C2E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325DEDA-DEAE-4A6B-BE0C-46DD1997F7CC}"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13" r:id="rId1"/>
    <p:sldLayoutId id="2147483904" r:id="rId2"/>
    <p:sldLayoutId id="2147483914" r:id="rId3"/>
    <p:sldLayoutId id="2147483905" r:id="rId4"/>
    <p:sldLayoutId id="2147483906" r:id="rId5"/>
    <p:sldLayoutId id="2147483907" r:id="rId6"/>
    <p:sldLayoutId id="2147483908" r:id="rId7"/>
    <p:sldLayoutId id="2147483909" r:id="rId8"/>
    <p:sldLayoutId id="2147483915" r:id="rId9"/>
    <p:sldLayoutId id="2147483910" r:id="rId10"/>
    <p:sldLayoutId id="2147483911" r:id="rId11"/>
    <p:sldLayoutId id="214748391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470025"/>
          </a:xfrm>
          <a:extLst/>
        </p:spPr>
        <p:txBody>
          <a:bodyPr>
            <a:normAutofit fontScale="90000"/>
          </a:bodyPr>
          <a:lstStyle/>
          <a:p>
            <a:pPr algn="ctr" eaLnBrk="1" fontAlgn="auto" hangingPunct="1">
              <a:spcAft>
                <a:spcPts val="0"/>
              </a:spcAft>
              <a:defRPr/>
            </a:pPr>
            <a:r>
              <a:rPr lang="tr-TR" altLang="tr-TR" sz="4000" dirty="0" smtClean="0"/>
              <a:t>GİRESUN ÜNİVERSİTESİ </a:t>
            </a:r>
            <a:r>
              <a:rPr lang="tr-TR" altLang="tr-TR" sz="4000" dirty="0" smtClean="0"/>
              <a:t/>
            </a:r>
            <a:br>
              <a:rPr lang="tr-TR" altLang="tr-TR" sz="4000" dirty="0" smtClean="0"/>
            </a:br>
            <a:r>
              <a:rPr lang="tr-TR" altLang="tr-TR" sz="4000" dirty="0" smtClean="0"/>
              <a:t>KÜTÜPHANE </a:t>
            </a:r>
            <a:r>
              <a:rPr lang="tr-TR" altLang="tr-TR" sz="4000" dirty="0" smtClean="0"/>
              <a:t>VE DOKÜMANTASYON DAİRE BAŞKANLIĞI</a:t>
            </a:r>
          </a:p>
        </p:txBody>
      </p:sp>
      <p:sp>
        <p:nvSpPr>
          <p:cNvPr id="5123" name="Rectangle 3"/>
          <p:cNvSpPr>
            <a:spLocks noGrp="1" noChangeArrowheads="1"/>
          </p:cNvSpPr>
          <p:nvPr>
            <p:ph type="subTitle" idx="1"/>
          </p:nvPr>
        </p:nvSpPr>
        <p:spPr>
          <a:xfrm>
            <a:off x="533400" y="3200400"/>
            <a:ext cx="7854950" cy="1752600"/>
          </a:xfrm>
        </p:spPr>
        <p:txBody>
          <a:bodyPr/>
          <a:lstStyle/>
          <a:p>
            <a:pPr marR="0" algn="ctr" eaLnBrk="1" hangingPunct="1"/>
            <a:r>
              <a:rPr lang="tr-TR" altLang="tr-TR" dirty="0" smtClean="0"/>
              <a:t>ORYANTASYON </a:t>
            </a:r>
            <a:r>
              <a:rPr lang="tr-TR" altLang="tr-TR" dirty="0" smtClean="0"/>
              <a:t>EĞİTİMİ</a:t>
            </a:r>
          </a:p>
          <a:p>
            <a:pPr marR="0" algn="ctr" eaLnBrk="1" hangingPunct="1"/>
            <a:r>
              <a:rPr lang="tr-TR" altLang="tr-TR" dirty="0" smtClean="0"/>
              <a:t>19.10.2023</a:t>
            </a:r>
            <a:endParaRPr lang="tr-TR" altLang="tr-TR" dirty="0" smtClean="0"/>
          </a:p>
          <a:p>
            <a:pPr marR="0" eaLnBrk="1" hangingPunct="1"/>
            <a:r>
              <a:rPr lang="tr-TR" altLang="tr-TR"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rama.jpg"/>
          <p:cNvPicPr>
            <a:picLocks noChangeAspect="1"/>
          </p:cNvPicPr>
          <p:nvPr/>
        </p:nvPicPr>
        <p:blipFill>
          <a:blip r:embed="rId2"/>
          <a:stretch>
            <a:fillRect/>
          </a:stretch>
        </p:blipFill>
        <p:spPr>
          <a:xfrm>
            <a:off x="152400" y="1371600"/>
            <a:ext cx="8839200" cy="4302473"/>
          </a:xfrm>
          <a:prstGeom prst="rect">
            <a:avLst/>
          </a:prstGeom>
        </p:spPr>
      </p:pic>
      <p:sp>
        <p:nvSpPr>
          <p:cNvPr id="3" name="2 Yukarı Ok Belirtme Çizgisi"/>
          <p:cNvSpPr/>
          <p:nvPr/>
        </p:nvSpPr>
        <p:spPr>
          <a:xfrm>
            <a:off x="838200" y="5029200"/>
            <a:ext cx="3048000" cy="1600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latin typeface="Cambria" panose="02040503050406030204" pitchFamily="18" charset="0"/>
              </a:rPr>
              <a:t>Arama motorunda  katalog taraması sekmesi seçilerek, aranmak istenen anahtar sözcük ilgili alana yazılır.</a:t>
            </a:r>
          </a:p>
          <a:p>
            <a:pPr algn="ctr"/>
            <a:endParaRPr lang="tr-TR" dirty="0"/>
          </a:p>
        </p:txBody>
      </p:sp>
      <p:sp>
        <p:nvSpPr>
          <p:cNvPr id="4" name="3 Sol Ok"/>
          <p:cNvSpPr/>
          <p:nvPr/>
        </p:nvSpPr>
        <p:spPr>
          <a:xfrm>
            <a:off x="1066800" y="51816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rama sonuç.jpg"/>
          <p:cNvPicPr>
            <a:picLocks noChangeAspect="1"/>
          </p:cNvPicPr>
          <p:nvPr/>
        </p:nvPicPr>
        <p:blipFill>
          <a:blip r:embed="rId2"/>
          <a:stretch>
            <a:fillRect/>
          </a:stretch>
        </p:blipFill>
        <p:spPr>
          <a:xfrm>
            <a:off x="381000" y="1219200"/>
            <a:ext cx="8382000" cy="518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yeni arama.jpg"/>
          <p:cNvPicPr>
            <a:picLocks noChangeAspect="1"/>
          </p:cNvPicPr>
          <p:nvPr/>
        </p:nvPicPr>
        <p:blipFill>
          <a:blip r:embed="rId2"/>
          <a:stretch>
            <a:fillRect/>
          </a:stretch>
        </p:blipFill>
        <p:spPr>
          <a:xfrm>
            <a:off x="533400" y="914400"/>
            <a:ext cx="7924800" cy="5694694"/>
          </a:xfrm>
          <a:prstGeom prst="rect">
            <a:avLst/>
          </a:prstGeom>
        </p:spPr>
      </p:pic>
      <p:cxnSp>
        <p:nvCxnSpPr>
          <p:cNvPr id="6" name="5 Dirsek Bağlayıcısı"/>
          <p:cNvCxnSpPr/>
          <p:nvPr/>
        </p:nvCxnSpPr>
        <p:spPr>
          <a:xfrm rot="10800000" flipV="1">
            <a:off x="4114800" y="1981200"/>
            <a:ext cx="685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1828800" y="2286000"/>
            <a:ext cx="2286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altLang="tr-TR" sz="1100" b="1" dirty="0" smtClean="0">
                <a:solidFill>
                  <a:schemeClr val="bg1"/>
                </a:solidFill>
                <a:latin typeface="Cambria" pitchFamily="18" charset="0"/>
              </a:rPr>
              <a:t>Yeni bir tarama yapmak istenen yayınla ilgili anahtar sözcük bu alana yazılır ve yandaki kutucuktan ilgili alan seçilerek tarama gerçekleştirilir.</a:t>
            </a:r>
            <a:endParaRPr lang="tr-TR" altLang="tr-TR" sz="1100" b="1" dirty="0">
              <a:solidFill>
                <a:schemeClr val="bg1"/>
              </a:solidFill>
              <a:latin typeface="Cambria" pitchFamily="18" charset="0"/>
            </a:endParaRPr>
          </a:p>
        </p:txBody>
      </p:sp>
      <p:cxnSp>
        <p:nvCxnSpPr>
          <p:cNvPr id="11" name="10 Düz Ok Bağlayıcısı"/>
          <p:cNvCxnSpPr>
            <a:endCxn id="9" idx="0"/>
          </p:cNvCxnSpPr>
          <p:nvPr/>
        </p:nvCxnSpPr>
        <p:spPr>
          <a:xfrm rot="5400000">
            <a:off x="2667794" y="1980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yrıntı.jpg"/>
          <p:cNvPicPr>
            <a:picLocks noChangeAspect="1"/>
          </p:cNvPicPr>
          <p:nvPr/>
        </p:nvPicPr>
        <p:blipFill>
          <a:blip r:embed="rId2"/>
          <a:stretch>
            <a:fillRect/>
          </a:stretch>
        </p:blipFill>
        <p:spPr>
          <a:xfrm>
            <a:off x="0" y="1143000"/>
            <a:ext cx="8839200" cy="4710545"/>
          </a:xfrm>
          <a:prstGeom prst="rect">
            <a:avLst/>
          </a:prstGeom>
        </p:spPr>
      </p:pic>
      <p:cxnSp>
        <p:nvCxnSpPr>
          <p:cNvPr id="4" name="3 Dirsek Bağlayıcısı"/>
          <p:cNvCxnSpPr/>
          <p:nvPr/>
        </p:nvCxnSpPr>
        <p:spPr>
          <a:xfrm flipH="1" flipV="1">
            <a:off x="7467600" y="1676400"/>
            <a:ext cx="914400" cy="9144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4 Dikdörtgen"/>
          <p:cNvSpPr/>
          <p:nvPr/>
        </p:nvSpPr>
        <p:spPr>
          <a:xfrm>
            <a:off x="5943600" y="1447800"/>
            <a:ext cx="152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rgbClr val="FFFFFF"/>
                </a:solidFill>
                <a:latin typeface="Cambria" pitchFamily="18" charset="0"/>
                <a:ea typeface="Cambria" pitchFamily="18" charset="0"/>
                <a:cs typeface="Cambria" pitchFamily="18" charset="0"/>
              </a:rPr>
              <a:t>Mouse, eserlerin üzerinde gezdirildiğinde detay için tıklayın ibaresi ile karşılaşılır.</a:t>
            </a:r>
            <a:endParaRPr lang="tr-TR" sz="1200" b="1" dirty="0">
              <a:solidFill>
                <a:srgbClr val="FFFFFF"/>
              </a:solidFill>
              <a:latin typeface="Cambria" pitchFamily="18" charset="0"/>
              <a:ea typeface="Cambria" pitchFamily="18" charset="0"/>
              <a:cs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ünye.jpg"/>
          <p:cNvPicPr>
            <a:picLocks noChangeAspect="1"/>
          </p:cNvPicPr>
          <p:nvPr/>
        </p:nvPicPr>
        <p:blipFill>
          <a:blip r:embed="rId2"/>
          <a:stretch>
            <a:fillRect/>
          </a:stretch>
        </p:blipFill>
        <p:spPr>
          <a:xfrm>
            <a:off x="304800" y="838200"/>
            <a:ext cx="8382000" cy="5711877"/>
          </a:xfrm>
          <a:prstGeom prst="rect">
            <a:avLst/>
          </a:prstGeom>
        </p:spPr>
      </p:pic>
      <p:sp>
        <p:nvSpPr>
          <p:cNvPr id="3" name="2 Dikdörtgen"/>
          <p:cNvSpPr/>
          <p:nvPr/>
        </p:nvSpPr>
        <p:spPr>
          <a:xfrm>
            <a:off x="5410200" y="31242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latin typeface="Cambria" pitchFamily="18" charset="0"/>
                <a:ea typeface="Cambria" pitchFamily="18" charset="0"/>
                <a:cs typeface="Cambria" pitchFamily="18" charset="0"/>
              </a:rPr>
              <a:t>Eserin, künye bilgileri, sağlama şekli, demirbaşı gibi detaylı bilgiye ulaşılmaktadır.</a:t>
            </a:r>
            <a:endParaRPr lang="tr-TR" sz="1600" b="1" dirty="0">
              <a:solidFill>
                <a:srgbClr val="FFFFFF"/>
              </a:solidFill>
              <a:latin typeface="Cambria" pitchFamily="18" charset="0"/>
              <a:ea typeface="Cambria" pitchFamily="18" charset="0"/>
              <a:cs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eaLnBrk="1" hangingPunct="1"/>
            <a:r>
              <a:rPr lang="tr-TR" altLang="tr-TR" smtClean="0"/>
              <a:t>Kişisel Hesap İle Katalog Tarama</a:t>
            </a:r>
            <a:endParaRPr lang="tr-TR" smtClean="0"/>
          </a:p>
        </p:txBody>
      </p:sp>
      <p:sp>
        <p:nvSpPr>
          <p:cNvPr id="20483" name="2 Metin Yer Tutucusu"/>
          <p:cNvSpPr>
            <a:spLocks noGrp="1"/>
          </p:cNvSpPr>
          <p:nvPr>
            <p:ph type="body" sz="half" idx="1"/>
          </p:nvPr>
        </p:nvSpPr>
        <p:spPr>
          <a:xfrm>
            <a:off x="457200" y="2133600"/>
            <a:ext cx="8229600" cy="3992563"/>
          </a:xfrm>
        </p:spPr>
        <p:txBody>
          <a:bodyPr/>
          <a:lstStyle/>
          <a:p>
            <a:pPr eaLnBrk="1" hangingPunct="1"/>
            <a:r>
              <a:rPr lang="tr-TR" altLang="tr-TR" dirty="0" smtClean="0"/>
              <a:t>Giresun Üniversitesi Merkez </a:t>
            </a:r>
            <a:r>
              <a:rPr lang="tr-TR" altLang="tr-TR" dirty="0" err="1" smtClean="0"/>
              <a:t>Kataloğundan</a:t>
            </a:r>
            <a:r>
              <a:rPr lang="tr-TR" altLang="tr-TR" dirty="0" smtClean="0"/>
              <a:t> Özel Oturum açarak da katalog tarama yapabilirsiniz.</a:t>
            </a:r>
          </a:p>
          <a:p>
            <a:pPr eaLnBrk="1" hangingPunct="1"/>
            <a:r>
              <a:rPr lang="tr-TR" altLang="tr-TR" dirty="0" smtClean="0"/>
              <a:t>Özel oturum açtığınız merkez katalog sayfasından kişisel bilgilerinizi güncelleyebilir, ödünç almış olduğunuz yayınla ilgili bilgileri edinebilir ve aynı zamanda bu yayınlara ait ödünç süresini uzatma işlemi yapabilirsiniz.</a:t>
            </a:r>
          </a:p>
          <a:p>
            <a:pPr eaLnBrk="1" hangingPunct="1"/>
            <a:r>
              <a:rPr lang="tr-TR" altLang="tr-TR" dirty="0" smtClean="0"/>
              <a:t>Özel oturum açmak için kütüphane ana sayfasında kütüphane hesabım alanını tıklayın.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esap.jpg"/>
          <p:cNvPicPr>
            <a:picLocks noChangeAspect="1"/>
          </p:cNvPicPr>
          <p:nvPr/>
        </p:nvPicPr>
        <p:blipFill>
          <a:blip r:embed="rId2"/>
          <a:stretch>
            <a:fillRect/>
          </a:stretch>
        </p:blipFill>
        <p:spPr>
          <a:xfrm>
            <a:off x="152400" y="685800"/>
            <a:ext cx="8757434" cy="5879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3 Düz Ok Bağlayıcısı"/>
          <p:cNvCxnSpPr/>
          <p:nvPr/>
        </p:nvCxnSpPr>
        <p:spPr>
          <a:xfrm rot="5400000" flipH="1" flipV="1">
            <a:off x="6553200" y="54102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5715000" y="388620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FFFFFF"/>
                </a:solidFill>
                <a:latin typeface="Cambria" pitchFamily="18" charset="0"/>
                <a:ea typeface="Cambria" pitchFamily="18" charset="0"/>
                <a:cs typeface="Cambria" pitchFamily="18" charset="0"/>
              </a:rPr>
              <a:t>Kişisel hesap ile oturum açmak için “Kütüphane Hesabım” alanını tıklayınız.</a:t>
            </a:r>
            <a:endParaRPr lang="tr-TR" sz="1400" b="1" dirty="0">
              <a:solidFill>
                <a:srgbClr val="FFFFFF"/>
              </a:solidFill>
              <a:latin typeface="Cambria" pitchFamily="18" charset="0"/>
              <a:ea typeface="Cambria" pitchFamily="18" charset="0"/>
              <a:cs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endParaRPr lang="tr-TR" smtClean="0"/>
          </a:p>
        </p:txBody>
      </p:sp>
      <p:sp>
        <p:nvSpPr>
          <p:cNvPr id="22531" name="2 Metin Yer Tutucusu"/>
          <p:cNvSpPr>
            <a:spLocks noGrp="1"/>
          </p:cNvSpPr>
          <p:nvPr>
            <p:ph type="body" sz="half" idx="1"/>
          </p:nvPr>
        </p:nvSpPr>
        <p:spPr/>
        <p:txBody>
          <a:bodyPr/>
          <a:lstStyle/>
          <a:p>
            <a:endParaRPr lang="tr-TR" smtClean="0"/>
          </a:p>
        </p:txBody>
      </p:sp>
      <p:sp>
        <p:nvSpPr>
          <p:cNvPr id="22532" name="3 Küçük Resim Yer Tutucusu"/>
          <p:cNvSpPr>
            <a:spLocks noGrp="1" noTextEdit="1"/>
          </p:cNvSpPr>
          <p:nvPr>
            <p:ph type="clipArt" sz="half" idx="2"/>
          </p:nvPr>
        </p:nvSpPr>
        <p:spPr/>
      </p:sp>
      <p:pic>
        <p:nvPicPr>
          <p:cNvPr id="22533" name="Picture 2"/>
          <p:cNvPicPr>
            <a:picLocks noChangeAspect="1" noChangeArrowheads="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cxnSp>
        <p:nvCxnSpPr>
          <p:cNvPr id="7" name="6 Düz Ok Bağlayıcısı"/>
          <p:cNvCxnSpPr/>
          <p:nvPr/>
        </p:nvCxnSpPr>
        <p:spPr>
          <a:xfrm rot="10800000" flipV="1">
            <a:off x="2286000" y="4343400"/>
            <a:ext cx="68580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rot="10800000">
            <a:off x="2286000" y="4648200"/>
            <a:ext cx="76200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152400" y="2209800"/>
            <a:ext cx="21336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altLang="tr-TR" sz="1200" b="1" dirty="0">
                <a:solidFill>
                  <a:schemeClr val="bg1"/>
                </a:solidFill>
                <a:latin typeface="Cambria" pitchFamily="18" charset="0"/>
              </a:rPr>
              <a:t>Üye kodu olarak ;</a:t>
            </a:r>
          </a:p>
          <a:p>
            <a:pPr>
              <a:defRPr/>
            </a:pPr>
            <a:r>
              <a:rPr lang="tr-TR" altLang="tr-TR" sz="1200" b="1" dirty="0" smtClean="0">
                <a:solidFill>
                  <a:schemeClr val="bg1"/>
                </a:solidFill>
                <a:latin typeface="Cambria" pitchFamily="18" charset="0"/>
              </a:rPr>
              <a:t>Öğrenciler:okul numaralarını</a:t>
            </a:r>
          </a:p>
          <a:p>
            <a:pPr>
              <a:defRPr/>
            </a:pPr>
            <a:r>
              <a:rPr lang="tr-TR" altLang="tr-TR" sz="1200" b="1" dirty="0" smtClean="0">
                <a:solidFill>
                  <a:schemeClr val="bg1"/>
                </a:solidFill>
                <a:latin typeface="Cambria" pitchFamily="18" charset="0"/>
              </a:rPr>
              <a:t>Akademik </a:t>
            </a:r>
            <a:r>
              <a:rPr lang="tr-TR" altLang="tr-TR" sz="1200" b="1" dirty="0">
                <a:solidFill>
                  <a:schemeClr val="bg1"/>
                </a:solidFill>
                <a:latin typeface="Cambria" pitchFamily="18" charset="0"/>
              </a:rPr>
              <a:t>ve idari </a:t>
            </a:r>
            <a:r>
              <a:rPr lang="tr-TR" altLang="tr-TR" sz="1200" b="1" dirty="0" smtClean="0">
                <a:solidFill>
                  <a:schemeClr val="bg1"/>
                </a:solidFill>
                <a:latin typeface="Cambria" pitchFamily="18" charset="0"/>
              </a:rPr>
              <a:t>personel: </a:t>
            </a:r>
            <a:r>
              <a:rPr lang="tr-TR" altLang="tr-TR" sz="1200" b="1" dirty="0">
                <a:solidFill>
                  <a:schemeClr val="bg1"/>
                </a:solidFill>
                <a:latin typeface="Cambria" pitchFamily="18" charset="0"/>
              </a:rPr>
              <a:t>kurum sicil </a:t>
            </a:r>
            <a:r>
              <a:rPr lang="tr-TR" altLang="tr-TR" sz="1200" b="1" dirty="0" smtClean="0">
                <a:solidFill>
                  <a:schemeClr val="bg1"/>
                </a:solidFill>
                <a:latin typeface="Cambria" pitchFamily="18" charset="0"/>
              </a:rPr>
              <a:t>numaraları </a:t>
            </a:r>
          </a:p>
          <a:p>
            <a:pPr>
              <a:defRPr/>
            </a:pPr>
            <a:r>
              <a:rPr lang="tr-TR" altLang="tr-TR" sz="1200" b="1" dirty="0" smtClean="0">
                <a:solidFill>
                  <a:schemeClr val="bg1"/>
                </a:solidFill>
                <a:latin typeface="Cambria" pitchFamily="18" charset="0"/>
              </a:rPr>
              <a:t>Sözleşmeli personel: TC </a:t>
            </a:r>
            <a:r>
              <a:rPr lang="tr-TR" altLang="tr-TR" sz="1200" b="1" dirty="0">
                <a:solidFill>
                  <a:schemeClr val="bg1"/>
                </a:solidFill>
                <a:latin typeface="Cambria" pitchFamily="18" charset="0"/>
              </a:rPr>
              <a:t>kimlik </a:t>
            </a:r>
            <a:r>
              <a:rPr lang="tr-TR" altLang="tr-TR" sz="1200" b="1" dirty="0" smtClean="0">
                <a:solidFill>
                  <a:schemeClr val="bg1"/>
                </a:solidFill>
                <a:latin typeface="Cambria" pitchFamily="18" charset="0"/>
              </a:rPr>
              <a:t>numaraları aracılığıyla giriş </a:t>
            </a:r>
            <a:r>
              <a:rPr lang="tr-TR" altLang="tr-TR" sz="1200" b="1" dirty="0">
                <a:solidFill>
                  <a:schemeClr val="bg1"/>
                </a:solidFill>
                <a:latin typeface="Cambria" pitchFamily="18" charset="0"/>
              </a:rPr>
              <a:t>yapabilirler.</a:t>
            </a:r>
          </a:p>
          <a:p>
            <a:pPr>
              <a:defRPr/>
            </a:pPr>
            <a:r>
              <a:rPr lang="tr-TR" altLang="tr-TR" sz="1200" b="1" dirty="0">
                <a:solidFill>
                  <a:schemeClr val="bg1"/>
                </a:solidFill>
                <a:latin typeface="Cambria" pitchFamily="18" charset="0"/>
              </a:rPr>
              <a:t>Şifre olarak da üye kodlarını girmeleri gerekmektedir.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üye1.jpg"/>
          <p:cNvPicPr>
            <a:picLocks noChangeAspect="1"/>
          </p:cNvPicPr>
          <p:nvPr/>
        </p:nvPicPr>
        <p:blipFill>
          <a:blip r:embed="rId2"/>
          <a:stretch>
            <a:fillRect/>
          </a:stretch>
        </p:blipFill>
        <p:spPr>
          <a:xfrm>
            <a:off x="304800" y="990600"/>
            <a:ext cx="8534400" cy="4724399"/>
          </a:xfrm>
          <a:prstGeom prst="rect">
            <a:avLst/>
          </a:prstGeom>
        </p:spPr>
      </p:pic>
      <p:cxnSp>
        <p:nvCxnSpPr>
          <p:cNvPr id="4" name="3 Düz Ok Bağlayıcısı"/>
          <p:cNvCxnSpPr/>
          <p:nvPr/>
        </p:nvCxnSpPr>
        <p:spPr>
          <a:xfrm>
            <a:off x="2286000" y="1676400"/>
            <a:ext cx="8382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5 Dikdörtgen"/>
          <p:cNvSpPr/>
          <p:nvPr/>
        </p:nvSpPr>
        <p:spPr>
          <a:xfrm>
            <a:off x="3200400" y="1905000"/>
            <a:ext cx="2590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altLang="tr-TR" sz="1400" b="1" dirty="0" smtClean="0">
                <a:solidFill>
                  <a:schemeClr val="bg1"/>
                </a:solidFill>
                <a:latin typeface="Cambria" pitchFamily="18" charset="0"/>
              </a:rPr>
              <a:t>Üye Bilgileri butonundan; </a:t>
            </a:r>
          </a:p>
          <a:p>
            <a:pPr>
              <a:defRPr/>
            </a:pPr>
            <a:r>
              <a:rPr lang="tr-TR" altLang="tr-TR" sz="1400" b="1" dirty="0" smtClean="0">
                <a:solidFill>
                  <a:schemeClr val="bg1"/>
                </a:solidFill>
                <a:latin typeface="Cambria" pitchFamily="18" charset="0"/>
              </a:rPr>
              <a:t>Üyelik bilgileri güncellenebilir. </a:t>
            </a:r>
          </a:p>
          <a:p>
            <a:pPr>
              <a:defRPr/>
            </a:pPr>
            <a:r>
              <a:rPr lang="tr-TR" altLang="tr-TR" sz="1400" b="1" dirty="0" smtClean="0">
                <a:solidFill>
                  <a:schemeClr val="bg1"/>
                </a:solidFill>
                <a:latin typeface="Cambria" pitchFamily="18" charset="0"/>
              </a:rPr>
              <a:t>Kullanıcıların e- posta adreslerini ve telefonlarını doğru girmeleri gerekmektedir.</a:t>
            </a:r>
          </a:p>
          <a:p>
            <a:pPr>
              <a:defRPr/>
            </a:pPr>
            <a:r>
              <a:rPr lang="tr-TR" altLang="tr-TR" b="1" dirty="0" smtClean="0">
                <a:solidFill>
                  <a:schemeClr val="bg1"/>
                </a:solidFill>
                <a:latin typeface="Cambria" pitchFamily="18" charset="0"/>
              </a:rPr>
              <a:t> </a:t>
            </a:r>
            <a:endParaRPr lang="tr-TR" altLang="tr-TR"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ödünç.jpg"/>
          <p:cNvPicPr>
            <a:picLocks noChangeAspect="1"/>
          </p:cNvPicPr>
          <p:nvPr/>
        </p:nvPicPr>
        <p:blipFill>
          <a:blip r:embed="rId2"/>
          <a:stretch>
            <a:fillRect/>
          </a:stretch>
        </p:blipFill>
        <p:spPr>
          <a:xfrm>
            <a:off x="0" y="1066800"/>
            <a:ext cx="8915400" cy="3926867"/>
          </a:xfrm>
          <a:prstGeom prst="rect">
            <a:avLst/>
          </a:prstGeom>
        </p:spPr>
      </p:pic>
      <p:cxnSp>
        <p:nvCxnSpPr>
          <p:cNvPr id="16" name="15 Düz Ok Bağlayıcısı"/>
          <p:cNvCxnSpPr/>
          <p:nvPr/>
        </p:nvCxnSpPr>
        <p:spPr>
          <a:xfrm rot="16200000" flipH="1">
            <a:off x="1333500" y="2933700"/>
            <a:ext cx="1828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Dikdörtgen"/>
          <p:cNvSpPr/>
          <p:nvPr/>
        </p:nvSpPr>
        <p:spPr>
          <a:xfrm>
            <a:off x="2514600" y="3733800"/>
            <a:ext cx="2743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altLang="tr-TR" sz="1400" b="1" dirty="0" smtClean="0">
                <a:solidFill>
                  <a:schemeClr val="bg1"/>
                </a:solidFill>
                <a:latin typeface="Cambria" pitchFamily="18" charset="0"/>
              </a:rPr>
              <a:t>Ödünç-İade butonuna tıklayarak üzerinizdeki kitapları görebilir, dilerseniz sürelerini uzatabilirsiniz.</a:t>
            </a:r>
          </a:p>
        </p:txBody>
      </p:sp>
      <p:sp>
        <p:nvSpPr>
          <p:cNvPr id="20" name="19 Yukarı Ok"/>
          <p:cNvSpPr/>
          <p:nvPr/>
        </p:nvSpPr>
        <p:spPr>
          <a:xfrm>
            <a:off x="6553200" y="46482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altLang="tr-TR" sz="4000" dirty="0" smtClean="0"/>
              <a:t>KÜTÜPHANE YERLEŞİM PLANI</a:t>
            </a:r>
          </a:p>
        </p:txBody>
      </p:sp>
      <p:sp>
        <p:nvSpPr>
          <p:cNvPr id="6147" name="Rectangle 3"/>
          <p:cNvSpPr>
            <a:spLocks noGrp="1" noChangeArrowheads="1"/>
          </p:cNvSpPr>
          <p:nvPr>
            <p:ph idx="1"/>
          </p:nvPr>
        </p:nvSpPr>
        <p:spPr>
          <a:xfrm>
            <a:off x="228600" y="1981201"/>
            <a:ext cx="8686800" cy="4572000"/>
          </a:xfrm>
        </p:spPr>
        <p:txBody>
          <a:bodyPr/>
          <a:lstStyle/>
          <a:p>
            <a:pPr algn="just" eaLnBrk="1" hangingPunct="1">
              <a:lnSpc>
                <a:spcPct val="90000"/>
              </a:lnSpc>
            </a:pPr>
            <a:r>
              <a:rPr lang="tr-TR" altLang="tr-TR" sz="2500" dirty="0" smtClean="0"/>
              <a:t>Kütüphane üç kat olarak kullanıcılara hizmet vermektedir.</a:t>
            </a:r>
          </a:p>
          <a:p>
            <a:pPr algn="just" eaLnBrk="1" hangingPunct="1">
              <a:lnSpc>
                <a:spcPct val="90000"/>
              </a:lnSpc>
            </a:pPr>
            <a:r>
              <a:rPr lang="tr-TR" altLang="tr-TR" sz="2500" dirty="0" smtClean="0"/>
              <a:t>1</a:t>
            </a:r>
            <a:r>
              <a:rPr lang="tr-TR" altLang="tr-TR" sz="2500" b="1" dirty="0" smtClean="0"/>
              <a:t>. Katta </a:t>
            </a:r>
            <a:r>
              <a:rPr lang="tr-TR" altLang="tr-TR" sz="2500" dirty="0" smtClean="0"/>
              <a:t>A çalışma salonu, Prof. Dr. Ali Çelik Birim İhtisas Kütüphanesi, ödünç verme bankosu, araştırma yapabilmek için bilgisayar salonu ve tezler  yer almaktadır.  </a:t>
            </a:r>
          </a:p>
          <a:p>
            <a:pPr algn="just" eaLnBrk="1" hangingPunct="1">
              <a:lnSpc>
                <a:spcPct val="90000"/>
              </a:lnSpc>
            </a:pPr>
            <a:r>
              <a:rPr lang="tr-TR" altLang="tr-TR" sz="2500" b="1" dirty="0" smtClean="0"/>
              <a:t>2. Katta </a:t>
            </a:r>
            <a:r>
              <a:rPr lang="tr-TR" altLang="tr-TR" sz="2500" dirty="0" smtClean="0"/>
              <a:t>B çalışma salonu, danışma kaynakları(ansiklopediler, sözlükler) ve idari kat yer almaktadır.</a:t>
            </a:r>
          </a:p>
          <a:p>
            <a:pPr algn="just" eaLnBrk="1" hangingPunct="1">
              <a:lnSpc>
                <a:spcPct val="90000"/>
              </a:lnSpc>
            </a:pPr>
            <a:r>
              <a:rPr lang="tr-TR" altLang="tr-TR" sz="2500" b="1" dirty="0" smtClean="0"/>
              <a:t>3.Katta</a:t>
            </a:r>
            <a:r>
              <a:rPr lang="tr-TR" altLang="tr-TR" sz="2500" dirty="0" smtClean="0"/>
              <a:t> C çalışma salonu, süreli yayınlar(dergiler) bölümü, </a:t>
            </a:r>
            <a:r>
              <a:rPr lang="tr-TR" altLang="tr-TR" sz="2500" dirty="0" err="1" smtClean="0"/>
              <a:t>Library</a:t>
            </a:r>
            <a:r>
              <a:rPr lang="tr-TR" altLang="tr-TR" sz="2500" dirty="0" smtClean="0"/>
              <a:t> of </a:t>
            </a:r>
            <a:r>
              <a:rPr lang="tr-TR" altLang="tr-TR" sz="2500" dirty="0" err="1" smtClean="0"/>
              <a:t>Congress</a:t>
            </a:r>
            <a:r>
              <a:rPr lang="tr-TR" altLang="tr-TR" sz="2500" dirty="0" smtClean="0"/>
              <a:t> (LC) sınıflama sistemine göre düzenlenmiş kitap rafları ve katalog tarama bilgisayarları  yer almaktadır.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ser istek.jpg"/>
          <p:cNvPicPr>
            <a:picLocks noChangeAspect="1"/>
          </p:cNvPicPr>
          <p:nvPr/>
        </p:nvPicPr>
        <p:blipFill>
          <a:blip r:embed="rId2"/>
          <a:stretch>
            <a:fillRect/>
          </a:stretch>
        </p:blipFill>
        <p:spPr>
          <a:xfrm>
            <a:off x="228601" y="1295400"/>
            <a:ext cx="8686800" cy="4876800"/>
          </a:xfrm>
          <a:prstGeom prst="rect">
            <a:avLst/>
          </a:prstGeom>
        </p:spPr>
      </p:pic>
      <p:cxnSp>
        <p:nvCxnSpPr>
          <p:cNvPr id="4" name="3 Düz Ok Bağlayıcısı"/>
          <p:cNvCxnSpPr/>
          <p:nvPr/>
        </p:nvCxnSpPr>
        <p:spPr>
          <a:xfrm rot="5400000">
            <a:off x="1219200" y="33528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228600" y="3733800"/>
            <a:ext cx="2209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altLang="tr-TR" sz="900" b="1" dirty="0" smtClean="0">
                <a:solidFill>
                  <a:schemeClr val="bg1"/>
                </a:solidFill>
                <a:latin typeface="Cambria" pitchFamily="18" charset="0"/>
              </a:rPr>
              <a:t>Eser İstek butonuna tıklayarak</a:t>
            </a:r>
          </a:p>
          <a:p>
            <a:r>
              <a:rPr lang="tr-TR" altLang="tr-TR" sz="900" b="1" dirty="0" smtClean="0">
                <a:solidFill>
                  <a:schemeClr val="bg1"/>
                </a:solidFill>
                <a:latin typeface="Cambria" pitchFamily="18" charset="0"/>
              </a:rPr>
              <a:t>Bu sayfada yer alan form ile; *Kütüphane koleksiyonunda bulunmayan ve gereksinim duyulan yayınların merkez ve birim kütüphane koleksiyonuna kazandırılması sağlanmaktadır.</a:t>
            </a:r>
          </a:p>
          <a:p>
            <a:r>
              <a:rPr lang="tr-TR" altLang="tr-TR" sz="900" b="1" dirty="0" smtClean="0">
                <a:solidFill>
                  <a:schemeClr val="bg1"/>
                </a:solidFill>
                <a:latin typeface="Cambria" pitchFamily="18" charset="0"/>
                <a:ea typeface="Cambria" pitchFamily="18" charset="0"/>
                <a:cs typeface="Cambria" pitchFamily="18" charset="0"/>
              </a:rPr>
              <a:t>*</a:t>
            </a:r>
            <a:r>
              <a:rPr lang="tr-TR" sz="900" b="1" dirty="0" smtClean="0">
                <a:solidFill>
                  <a:srgbClr val="FFFFFF"/>
                </a:solidFill>
                <a:latin typeface="Cambria" pitchFamily="18" charset="0"/>
                <a:ea typeface="Cambria" pitchFamily="18" charset="0"/>
                <a:cs typeface="Cambria" pitchFamily="18" charset="0"/>
              </a:rPr>
              <a:t>Kayıt Web Sipariş modülüne eklenecek; işlem sonunda Eser Adı ve ISBN numarasına yazdıklarınız katalogda taranacak, bulunanlar listelenecektir.</a:t>
            </a:r>
          </a:p>
          <a:p>
            <a:r>
              <a:rPr lang="tr-TR" sz="900" b="1" dirty="0" smtClean="0">
                <a:solidFill>
                  <a:srgbClr val="FFFFFF"/>
                </a:solidFill>
                <a:latin typeface="Cambria" pitchFamily="18" charset="0"/>
                <a:ea typeface="Cambria" pitchFamily="18" charset="0"/>
                <a:cs typeface="Cambria" pitchFamily="18" charset="0"/>
              </a:rPr>
              <a:t>*</a:t>
            </a:r>
            <a:r>
              <a:rPr lang="tr-TR" sz="900" b="1" u="sng" dirty="0" smtClean="0">
                <a:solidFill>
                  <a:srgbClr val="FFFFFF"/>
                </a:solidFill>
                <a:latin typeface="Cambria" pitchFamily="18" charset="0"/>
                <a:ea typeface="Cambria" pitchFamily="18" charset="0"/>
                <a:cs typeface="Cambria" pitchFamily="18" charset="0"/>
              </a:rPr>
              <a:t> Listemi Göster</a:t>
            </a:r>
            <a:r>
              <a:rPr lang="tr-TR" sz="900" b="1" dirty="0" smtClean="0">
                <a:solidFill>
                  <a:srgbClr val="FFFFFF"/>
                </a:solidFill>
                <a:latin typeface="Cambria" pitchFamily="18" charset="0"/>
                <a:ea typeface="Cambria" pitchFamily="18" charset="0"/>
                <a:cs typeface="Cambria" pitchFamily="18" charset="0"/>
              </a:rPr>
              <a:t> butonuna basarak istekte bulunduğunuz eserleri ve sipariş durumlarını görebilir, yaptığınız istekleri buradan iptal edebilirsiniz</a:t>
            </a:r>
            <a:endParaRPr lang="tr-TR" sz="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5"/>
          <p:cNvSpPr>
            <a:spLocks noGrp="1" noChangeArrowheads="1"/>
          </p:cNvSpPr>
          <p:nvPr>
            <p:ph type="title"/>
          </p:nvPr>
        </p:nvSpPr>
        <p:spPr/>
        <p:txBody>
          <a:bodyPr/>
          <a:lstStyle/>
          <a:p>
            <a:pPr marL="838200" indent="-838200" eaLnBrk="1" hangingPunct="1"/>
            <a:r>
              <a:rPr lang="tr-TR" altLang="tr-TR" dirty="0" smtClean="0"/>
              <a:t>Ödünç İşlemleri</a:t>
            </a:r>
          </a:p>
        </p:txBody>
      </p:sp>
      <p:sp>
        <p:nvSpPr>
          <p:cNvPr id="35843" name="Rectangle 17"/>
          <p:cNvSpPr>
            <a:spLocks noGrp="1" noChangeArrowheads="1"/>
          </p:cNvSpPr>
          <p:nvPr>
            <p:ph idx="1"/>
          </p:nvPr>
        </p:nvSpPr>
        <p:spPr>
          <a:xfrm>
            <a:off x="457200" y="2057400"/>
            <a:ext cx="8229600" cy="4267200"/>
          </a:xfrm>
        </p:spPr>
        <p:txBody>
          <a:bodyPr/>
          <a:lstStyle/>
          <a:p>
            <a:pPr eaLnBrk="1" hangingPunct="1"/>
            <a:r>
              <a:rPr lang="tr-TR" altLang="tr-TR" dirty="0" smtClean="0"/>
              <a:t>Kitap kullanma süreleri: </a:t>
            </a:r>
          </a:p>
          <a:p>
            <a:pPr lvl="0" eaLnBrk="1" hangingPunct="1"/>
            <a:r>
              <a:rPr lang="tr-TR" altLang="tr-TR" dirty="0">
                <a:solidFill>
                  <a:prstClr val="black"/>
                </a:solidFill>
              </a:rPr>
              <a:t>Lisans ve Ön Lisans Öğrencileri 15 gün 3 kitap 2 defa uzatma </a:t>
            </a:r>
            <a:endParaRPr lang="tr-TR" altLang="tr-TR" dirty="0" smtClean="0">
              <a:solidFill>
                <a:prstClr val="black"/>
              </a:solidFill>
            </a:endParaRPr>
          </a:p>
          <a:p>
            <a:pPr lvl="0" eaLnBrk="1" hangingPunct="1"/>
            <a:r>
              <a:rPr lang="tr-TR" altLang="tr-TR" dirty="0">
                <a:solidFill>
                  <a:prstClr val="black"/>
                </a:solidFill>
              </a:rPr>
              <a:t>Doktora ve Yüksek Lisans Öğrencileri 30 gün 5 kitap 2 defa </a:t>
            </a:r>
            <a:r>
              <a:rPr lang="tr-TR" altLang="tr-TR" dirty="0" smtClean="0">
                <a:solidFill>
                  <a:prstClr val="black"/>
                </a:solidFill>
              </a:rPr>
              <a:t>uzatma</a:t>
            </a:r>
            <a:endParaRPr lang="tr-TR" altLang="tr-TR" dirty="0" smtClean="0"/>
          </a:p>
          <a:p>
            <a:pPr eaLnBrk="1" hangingPunct="1"/>
            <a:r>
              <a:rPr lang="tr-TR" altLang="tr-TR" dirty="0" smtClean="0"/>
              <a:t>Akademik personel 30 gün 7 kitap 2 defa uzatma </a:t>
            </a:r>
          </a:p>
          <a:p>
            <a:pPr eaLnBrk="1" hangingPunct="1"/>
            <a:r>
              <a:rPr lang="tr-TR" altLang="tr-TR" dirty="0" smtClean="0"/>
              <a:t>İdari personel 15 gün 3 kitap 2 defa uzatma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tr-TR" altLang="tr-TR" sz="4000" smtClean="0"/>
              <a:t>Ödünç Verilemeyecek Kitap ve Diğer Materyaller</a:t>
            </a:r>
          </a:p>
        </p:txBody>
      </p:sp>
      <p:sp>
        <p:nvSpPr>
          <p:cNvPr id="12291" name="Rectangle 3"/>
          <p:cNvSpPr>
            <a:spLocks noGrp="1" noChangeArrowheads="1"/>
          </p:cNvSpPr>
          <p:nvPr>
            <p:ph idx="1"/>
          </p:nvPr>
        </p:nvSpPr>
        <p:spPr>
          <a:xfrm>
            <a:off x="457200" y="1935163"/>
            <a:ext cx="8534400" cy="4694237"/>
          </a:xfrm>
        </p:spPr>
        <p:txBody>
          <a:bodyPr/>
          <a:lstStyle/>
          <a:p>
            <a:pPr eaLnBrk="1" hangingPunct="1">
              <a:lnSpc>
                <a:spcPct val="80000"/>
              </a:lnSpc>
            </a:pPr>
            <a:r>
              <a:rPr lang="tr-TR" altLang="tr-TR" sz="2000" dirty="0" smtClean="0"/>
              <a:t>Başvuru/müracaat eserleri (</a:t>
            </a:r>
            <a:r>
              <a:rPr lang="tr-TR" altLang="tr-TR" sz="2000" dirty="0" err="1" smtClean="0"/>
              <a:t>Abstract</a:t>
            </a:r>
            <a:r>
              <a:rPr lang="tr-TR" altLang="tr-TR" sz="2000" dirty="0" smtClean="0"/>
              <a:t>, indeks, sözlük, ansiklopedi, v.b.),</a:t>
            </a:r>
          </a:p>
          <a:p>
            <a:pPr eaLnBrk="1" hangingPunct="1">
              <a:lnSpc>
                <a:spcPct val="80000"/>
              </a:lnSpc>
            </a:pPr>
            <a:r>
              <a:rPr lang="tr-TR" altLang="tr-TR" sz="2000" dirty="0" smtClean="0"/>
              <a:t>Yayınlanmamış tezler,</a:t>
            </a:r>
          </a:p>
          <a:p>
            <a:pPr eaLnBrk="1" hangingPunct="1">
              <a:lnSpc>
                <a:spcPct val="80000"/>
              </a:lnSpc>
            </a:pPr>
            <a:r>
              <a:rPr lang="tr-TR" altLang="tr-TR" sz="2000" dirty="0" smtClean="0"/>
              <a:t>Görsel-işitsel araçlar,</a:t>
            </a:r>
          </a:p>
          <a:p>
            <a:pPr eaLnBrk="1" hangingPunct="1">
              <a:lnSpc>
                <a:spcPct val="80000"/>
              </a:lnSpc>
            </a:pPr>
            <a:r>
              <a:rPr lang="tr-TR" altLang="tr-TR" sz="2000" dirty="0" smtClean="0"/>
              <a:t>Rezerve kitaplar, </a:t>
            </a:r>
          </a:p>
          <a:p>
            <a:pPr eaLnBrk="1" hangingPunct="1">
              <a:lnSpc>
                <a:spcPct val="80000"/>
              </a:lnSpc>
            </a:pPr>
            <a:r>
              <a:rPr lang="tr-TR" altLang="tr-TR" sz="2000" dirty="0" smtClean="0"/>
              <a:t>Ciltlenmemiş süreli yayınlar ile bunların son sayıları,</a:t>
            </a:r>
          </a:p>
          <a:p>
            <a:pPr eaLnBrk="1" hangingPunct="1">
              <a:lnSpc>
                <a:spcPct val="80000"/>
              </a:lnSpc>
            </a:pPr>
            <a:r>
              <a:rPr lang="tr-TR" altLang="tr-TR" sz="2000" dirty="0" smtClean="0"/>
              <a:t>Müzik notaları,</a:t>
            </a:r>
          </a:p>
          <a:p>
            <a:pPr eaLnBrk="1" hangingPunct="1">
              <a:lnSpc>
                <a:spcPct val="80000"/>
              </a:lnSpc>
            </a:pPr>
            <a:r>
              <a:rPr lang="tr-TR" altLang="tr-TR" sz="2000" dirty="0" smtClean="0"/>
              <a:t>Atlas, harita ve slâytlar,</a:t>
            </a:r>
          </a:p>
          <a:p>
            <a:pPr eaLnBrk="1" hangingPunct="1">
              <a:lnSpc>
                <a:spcPct val="80000"/>
              </a:lnSpc>
            </a:pPr>
            <a:r>
              <a:rPr lang="tr-TR" altLang="tr-TR" sz="2000" dirty="0" smtClean="0"/>
              <a:t>Koleksiyon parçaları, heykel, sanatsal v.b. materyaller,</a:t>
            </a:r>
          </a:p>
          <a:p>
            <a:pPr eaLnBrk="1" hangingPunct="1">
              <a:lnSpc>
                <a:spcPct val="80000"/>
              </a:lnSpc>
            </a:pPr>
            <a:r>
              <a:rPr lang="tr-TR" altLang="tr-TR" sz="2000" dirty="0" smtClean="0"/>
              <a:t> Yazma ve nadir basma eserler</a:t>
            </a:r>
          </a:p>
          <a:p>
            <a:pPr eaLnBrk="1" hangingPunct="1">
              <a:lnSpc>
                <a:spcPct val="80000"/>
              </a:lnSpc>
            </a:pPr>
            <a:r>
              <a:rPr lang="tr-TR" altLang="tr-TR" sz="2000" dirty="0" smtClean="0"/>
              <a:t>Bağlı kütüphane birimlerinin önerileri üzerine Daire Başkanlığı tarafından belirlenen ve kütüphane dışına çıkarılmasında sakınca bulunan diğer materyaller,</a:t>
            </a:r>
          </a:p>
          <a:p>
            <a:pPr eaLnBrk="1" hangingPunct="1">
              <a:lnSpc>
                <a:spcPct val="80000"/>
              </a:lnSpc>
            </a:pPr>
            <a:r>
              <a:rPr lang="tr-TR" altLang="tr-TR" sz="2000" b="1" dirty="0" smtClean="0"/>
              <a:t>Kullanıcılar bu gibi materyallerden sadece kütüphane içinde ve gerektiğinde bir görevlinin gözetiminde yararlanabilirler.</a:t>
            </a:r>
          </a:p>
        </p:txBody>
      </p:sp>
    </p:spTree>
    <p:extLst>
      <p:ext uri="{BB962C8B-B14F-4D97-AF65-F5344CB8AC3E}">
        <p14:creationId xmlns="" xmlns:p14="http://schemas.microsoft.com/office/powerpoint/2010/main" val="240042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85800"/>
            <a:ext cx="8229600" cy="838200"/>
          </a:xfrm>
        </p:spPr>
        <p:txBody>
          <a:bodyPr/>
          <a:lstStyle/>
          <a:p>
            <a:pPr eaLnBrk="1" hangingPunct="1"/>
            <a:r>
              <a:rPr lang="tr-TR" altLang="tr-TR" smtClean="0"/>
              <a:t>Uzatma-Gecikme-Cezalar</a:t>
            </a:r>
          </a:p>
        </p:txBody>
      </p:sp>
      <p:sp>
        <p:nvSpPr>
          <p:cNvPr id="36867" name="Rectangle 3"/>
          <p:cNvSpPr>
            <a:spLocks noGrp="1" noChangeArrowheads="1"/>
          </p:cNvSpPr>
          <p:nvPr>
            <p:ph idx="1"/>
          </p:nvPr>
        </p:nvSpPr>
        <p:spPr>
          <a:xfrm>
            <a:off x="457200" y="1828800"/>
            <a:ext cx="8229600" cy="4419600"/>
          </a:xfrm>
        </p:spPr>
        <p:txBody>
          <a:bodyPr/>
          <a:lstStyle/>
          <a:p>
            <a:pPr eaLnBrk="1" hangingPunct="1">
              <a:lnSpc>
                <a:spcPct val="90000"/>
              </a:lnSpc>
            </a:pPr>
            <a:r>
              <a:rPr lang="tr-TR" altLang="tr-TR" sz="2400" dirty="0" smtClean="0"/>
              <a:t>Kitap kullanma sürenizi geciktirmeniz ve uzatma yapmamanız durumunda cezai işlem uygulanmaktadır.</a:t>
            </a:r>
          </a:p>
          <a:p>
            <a:pPr eaLnBrk="1" hangingPunct="1">
              <a:lnSpc>
                <a:spcPct val="90000"/>
              </a:lnSpc>
            </a:pPr>
            <a:r>
              <a:rPr lang="tr-TR" altLang="tr-TR" sz="2400" dirty="0" smtClean="0"/>
              <a:t>Her gün için 50 </a:t>
            </a:r>
            <a:r>
              <a:rPr lang="tr-TR" altLang="tr-TR" sz="2400" dirty="0" err="1" smtClean="0"/>
              <a:t>krş</a:t>
            </a:r>
            <a:r>
              <a:rPr lang="tr-TR" altLang="tr-TR" sz="2400" dirty="0" smtClean="0"/>
              <a:t>. para cezası işlenmektedir.</a:t>
            </a:r>
          </a:p>
          <a:p>
            <a:pPr eaLnBrk="1" hangingPunct="1">
              <a:lnSpc>
                <a:spcPct val="90000"/>
              </a:lnSpc>
            </a:pPr>
            <a:r>
              <a:rPr lang="tr-TR" altLang="tr-TR" sz="2400" dirty="0" smtClean="0"/>
              <a:t>Her kullanıcı kütüphaneye getirdiği materyalin uzatma işlemini ödünç verme bankosunda kendi yaptırmalıdır aynı zamanda internet üzerinden “Kütüphane Hesabım” aracılığıyla iade tarihinin  son üç günü içinde uzatma işlemi gerçekleştirilebilir. </a:t>
            </a:r>
          </a:p>
          <a:p>
            <a:pPr eaLnBrk="1" hangingPunct="1">
              <a:lnSpc>
                <a:spcPct val="90000"/>
              </a:lnSpc>
            </a:pPr>
            <a:r>
              <a:rPr lang="tr-TR" altLang="tr-TR" sz="2400" dirty="0" smtClean="0"/>
              <a:t>Cezai işlem 5 TL ve üzeri olursa kitap ödünç alamaz ve uzatma işlemini yapamazsınız.</a:t>
            </a:r>
          </a:p>
          <a:p>
            <a:pPr eaLnBrk="1" hangingPunct="1">
              <a:lnSpc>
                <a:spcPct val="90000"/>
              </a:lnSpc>
              <a:buNone/>
            </a:pPr>
            <a:endParaRPr lang="tr-TR" altLang="tr-TR"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838200"/>
            <a:ext cx="8229600" cy="1219200"/>
          </a:xfrm>
        </p:spPr>
        <p:txBody>
          <a:bodyPr>
            <a:normAutofit fontScale="90000"/>
          </a:bodyPr>
          <a:lstStyle/>
          <a:p>
            <a:pPr eaLnBrk="1" fontAlgn="auto" hangingPunct="1">
              <a:spcAft>
                <a:spcPts val="0"/>
              </a:spcAft>
              <a:defRPr/>
            </a:pPr>
            <a:r>
              <a:rPr lang="tr-TR" altLang="tr-TR" sz="5300" dirty="0" smtClean="0"/>
              <a:t>Kullanıcıların</a:t>
            </a:r>
            <a:r>
              <a:rPr lang="tr-TR" altLang="tr-TR" sz="5300" b="1" dirty="0" smtClean="0"/>
              <a:t> </a:t>
            </a:r>
            <a:r>
              <a:rPr lang="tr-TR" altLang="tr-TR" sz="5300" dirty="0" smtClean="0"/>
              <a:t>Sorumlulukları</a:t>
            </a:r>
            <a:r>
              <a:rPr lang="tr-TR" altLang="tr-TR" sz="4000" b="1" dirty="0" smtClean="0"/>
              <a:t/>
            </a:r>
            <a:br>
              <a:rPr lang="tr-TR" altLang="tr-TR" sz="4000" b="1" dirty="0" smtClean="0"/>
            </a:br>
            <a:endParaRPr lang="tr-TR" altLang="tr-TR" sz="4000" b="1" dirty="0" smtClean="0"/>
          </a:p>
        </p:txBody>
      </p:sp>
      <p:sp>
        <p:nvSpPr>
          <p:cNvPr id="37891" name="Rectangle 3"/>
          <p:cNvSpPr>
            <a:spLocks noGrp="1" noChangeArrowheads="1"/>
          </p:cNvSpPr>
          <p:nvPr>
            <p:ph idx="1"/>
          </p:nvPr>
        </p:nvSpPr>
        <p:spPr>
          <a:xfrm>
            <a:off x="228600" y="1981200"/>
            <a:ext cx="8458200" cy="4495800"/>
          </a:xfrm>
        </p:spPr>
        <p:txBody>
          <a:bodyPr/>
          <a:lstStyle/>
          <a:p>
            <a:pPr eaLnBrk="1" hangingPunct="1">
              <a:lnSpc>
                <a:spcPct val="80000"/>
              </a:lnSpc>
            </a:pPr>
            <a:r>
              <a:rPr lang="tr-TR" altLang="tr-TR" sz="1800" dirty="0" smtClean="0"/>
              <a:t>Ödünç alınan kitapların tüm sorumluluğu kullanıcıya aittir.</a:t>
            </a:r>
          </a:p>
          <a:p>
            <a:pPr eaLnBrk="1" hangingPunct="1">
              <a:lnSpc>
                <a:spcPct val="80000"/>
              </a:lnSpc>
            </a:pPr>
            <a:r>
              <a:rPr lang="tr-TR" altLang="tr-TR" sz="1800" dirty="0" smtClean="0"/>
              <a:t>GRÜ kimlik kartları sahibinden başka kişiler tarafından kütüphane girişlerinde ve işlemlerinde kullanılamaz.</a:t>
            </a:r>
          </a:p>
          <a:p>
            <a:pPr eaLnBrk="1" hangingPunct="1">
              <a:lnSpc>
                <a:spcPct val="80000"/>
              </a:lnSpc>
            </a:pPr>
            <a:r>
              <a:rPr lang="tr-TR" altLang="tr-TR" sz="1800" dirty="0" smtClean="0"/>
              <a:t>Kullanıcılar geçerli elektronik posta adresini kütüphaneye bildirmelidirler. Ulaşmayan e-postalardan kütüphane sorumlu değildir</a:t>
            </a:r>
          </a:p>
          <a:p>
            <a:pPr eaLnBrk="1" hangingPunct="1">
              <a:lnSpc>
                <a:spcPct val="80000"/>
              </a:lnSpc>
            </a:pPr>
            <a:r>
              <a:rPr lang="tr-TR" altLang="tr-TR" sz="1800" dirty="0" smtClean="0"/>
              <a:t>Teknik veya başka bir nedenle kütüphane iade tarihini elektronik postayla hatırlatamazsa kütüphane sorumlu tutulamaz. </a:t>
            </a:r>
          </a:p>
          <a:p>
            <a:pPr eaLnBrk="1" hangingPunct="1">
              <a:lnSpc>
                <a:spcPct val="80000"/>
              </a:lnSpc>
            </a:pPr>
            <a:r>
              <a:rPr lang="tr-TR" altLang="tr-TR" sz="1800" dirty="0" smtClean="0"/>
              <a:t>Ödünç alınan materyali zamanında iade etmek kullanıcının sorumluluğundadır.</a:t>
            </a:r>
          </a:p>
          <a:p>
            <a:pPr eaLnBrk="1" hangingPunct="1">
              <a:lnSpc>
                <a:spcPct val="80000"/>
              </a:lnSpc>
            </a:pPr>
            <a:r>
              <a:rPr lang="tr-TR" altLang="tr-TR" sz="1800" dirty="0" smtClean="0"/>
              <a:t>Ödünç alınan materyalin kayıp olmasının ya da hasar görmesinin sorumluluğu kullanıcıya aittir.</a:t>
            </a:r>
          </a:p>
          <a:p>
            <a:pPr eaLnBrk="1" hangingPunct="1">
              <a:lnSpc>
                <a:spcPct val="80000"/>
              </a:lnSpc>
            </a:pPr>
            <a:r>
              <a:rPr lang="tr-TR" altLang="tr-TR" sz="1800" dirty="0" smtClean="0"/>
              <a:t>Ödünç verilen materyalin zamanında iade edilmediği, kütüphane materyallerine zarar verildiği, kayıp edilmiş veya hasar verilmiş materyalin bedelinin ödenmediği ve diğer kütüphane kurallarına uyulmadığı durumlarda kullanıcı ödünç materyal alma hakkını kaybedecektir. Zararları karşılayan ve sebep olduğu sorunları çözen kullanıcı ödünç alma haklarına yeniden sahip olur.</a:t>
            </a:r>
          </a:p>
          <a:p>
            <a:pPr eaLnBrk="1" hangingPunct="1">
              <a:lnSpc>
                <a:spcPct val="80000"/>
              </a:lnSpc>
              <a:buFontTx/>
              <a:buNone/>
            </a:pPr>
            <a:r>
              <a:rPr lang="tr-TR" altLang="tr-TR" sz="18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pPr eaLnBrk="1" hangingPunct="1"/>
            <a:r>
              <a:rPr lang="tr-TR" altLang="tr-TR" smtClean="0"/>
              <a:t>ELEKTRONİK KAYNAKLAR</a:t>
            </a:r>
          </a:p>
        </p:txBody>
      </p:sp>
      <p:sp>
        <p:nvSpPr>
          <p:cNvPr id="39939" name="2 İçerik Yer Tutucusu"/>
          <p:cNvSpPr>
            <a:spLocks noGrp="1"/>
          </p:cNvSpPr>
          <p:nvPr>
            <p:ph idx="1"/>
          </p:nvPr>
        </p:nvSpPr>
        <p:spPr>
          <a:xfrm>
            <a:off x="457200" y="2362200"/>
            <a:ext cx="8229600" cy="3962400"/>
          </a:xfrm>
        </p:spPr>
        <p:txBody>
          <a:bodyPr/>
          <a:lstStyle/>
          <a:p>
            <a:pPr eaLnBrk="1" hangingPunct="1"/>
            <a:r>
              <a:rPr lang="tr-TR" altLang="tr-TR" smtClean="0"/>
              <a:t>Kütüphanemizde abonelik ve satın alma yolu ile bir çok elektronik kaynağa erişim sağlanmaktadır.</a:t>
            </a:r>
          </a:p>
          <a:p>
            <a:pPr eaLnBrk="1" hangingPunct="1"/>
            <a:r>
              <a:rPr lang="tr-TR" altLang="tr-TR" smtClean="0"/>
              <a:t>Abonelik yolu ile erişim sağlanan veritabanları içerisinde binlerce dergi, makale ve kitap bulunmaktadır.</a:t>
            </a:r>
          </a:p>
          <a:p>
            <a:pPr eaLnBrk="1" hangingPunct="1"/>
            <a:endParaRPr lang="tr-TR" alt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aynak.jpg"/>
          <p:cNvPicPr>
            <a:picLocks noChangeAspect="1"/>
          </p:cNvPicPr>
          <p:nvPr/>
        </p:nvPicPr>
        <p:blipFill>
          <a:blip r:embed="rId2"/>
          <a:stretch>
            <a:fillRect/>
          </a:stretch>
        </p:blipFill>
        <p:spPr>
          <a:xfrm>
            <a:off x="381000" y="990600"/>
            <a:ext cx="8506047" cy="5702643"/>
          </a:xfrm>
          <a:prstGeom prst="rect">
            <a:avLst/>
          </a:prstGeom>
        </p:spPr>
      </p:pic>
      <p:sp>
        <p:nvSpPr>
          <p:cNvPr id="3" name="2 Dikdörtgen"/>
          <p:cNvSpPr/>
          <p:nvPr/>
        </p:nvSpPr>
        <p:spPr>
          <a:xfrm>
            <a:off x="4267200" y="4038600"/>
            <a:ext cx="2514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tr-TR" dirty="0" smtClean="0">
                <a:latin typeface="Cambria" panose="02040503050406030204" pitchFamily="18" charset="0"/>
              </a:rPr>
              <a:t>Kütüphanemiz tarafından satın alınan ve abonelik yolu ile sağlanan tüm elektronik kaynakların taraması arama motorundan yapılabilmektedir. </a:t>
            </a:r>
            <a:endParaRPr lang="tr-TR" dirty="0">
              <a:latin typeface="Cambria" panose="02040503050406030204" pitchFamily="18" charset="0"/>
            </a:endParaRPr>
          </a:p>
        </p:txBody>
      </p:sp>
      <p:cxnSp>
        <p:nvCxnSpPr>
          <p:cNvPr id="5" name="4 Düz Ok Bağlayıcısı"/>
          <p:cNvCxnSpPr/>
          <p:nvPr/>
        </p:nvCxnSpPr>
        <p:spPr>
          <a:xfrm>
            <a:off x="3124200" y="4648200"/>
            <a:ext cx="1066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3352800" y="18288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latin typeface="Cambria" panose="02040503050406030204" pitchFamily="18" charset="0"/>
              </a:rPr>
              <a:t>Dilerseniz, elektronik kaynakları </a:t>
            </a:r>
            <a:r>
              <a:rPr lang="tr-TR" sz="1400" dirty="0" smtClean="0"/>
              <a:t>Veritabanları &amp;E Kaynaklar sekmesinden</a:t>
            </a:r>
            <a:r>
              <a:rPr lang="tr-TR" sz="1400" dirty="0" smtClean="0">
                <a:latin typeface="Cambria" panose="02040503050406030204" pitchFamily="18" charset="0"/>
              </a:rPr>
              <a:t> de tek tek  tarayabilirsiniz.</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Resim" descr="earama.jpg"/>
          <p:cNvPicPr>
            <a:picLocks noChangeAspect="1"/>
          </p:cNvPicPr>
          <p:nvPr/>
        </p:nvPicPr>
        <p:blipFill>
          <a:blip r:embed="rId2"/>
          <a:stretch>
            <a:fillRect/>
          </a:stretch>
        </p:blipFill>
        <p:spPr>
          <a:xfrm>
            <a:off x="457200" y="914400"/>
            <a:ext cx="8229600" cy="5638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rasonuç.jpg"/>
          <p:cNvPicPr>
            <a:picLocks noChangeAspect="1"/>
          </p:cNvPicPr>
          <p:nvPr/>
        </p:nvPicPr>
        <p:blipFill>
          <a:blip r:embed="rId2"/>
          <a:stretch>
            <a:fillRect/>
          </a:stretch>
        </p:blipFill>
        <p:spPr>
          <a:xfrm>
            <a:off x="228600" y="990600"/>
            <a:ext cx="8610600" cy="5673576"/>
          </a:xfrm>
          <a:prstGeom prst="rect">
            <a:avLst/>
          </a:prstGeom>
        </p:spPr>
      </p:pic>
      <p:sp>
        <p:nvSpPr>
          <p:cNvPr id="3" name="2 Dikdörtgen"/>
          <p:cNvSpPr/>
          <p:nvPr/>
        </p:nvSpPr>
        <p:spPr>
          <a:xfrm>
            <a:off x="3810000" y="2743200"/>
            <a:ext cx="2819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Sonuçları sol taraftaki filtreler bölümünden daraltabilirsiniz. </a:t>
            </a:r>
            <a:endParaRPr lang="tr-TR" dirty="0"/>
          </a:p>
        </p:txBody>
      </p:sp>
      <p:cxnSp>
        <p:nvCxnSpPr>
          <p:cNvPr id="5" name="4 Düz Ok Bağlayıcısı"/>
          <p:cNvCxnSpPr/>
          <p:nvPr/>
        </p:nvCxnSpPr>
        <p:spPr>
          <a:xfrm>
            <a:off x="2133600" y="2514600"/>
            <a:ext cx="15240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8373" y="685801"/>
            <a:ext cx="7807253" cy="563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ikdörtgen 3"/>
          <p:cNvSpPr/>
          <p:nvPr/>
        </p:nvSpPr>
        <p:spPr>
          <a:xfrm>
            <a:off x="5829300" y="3352800"/>
            <a:ext cx="24765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dirty="0" smtClean="0"/>
              <a:t>Basit arama sonucunda elde edilen kaynakların yazar adı, yayın yılı, yayıncı ve aldığı atıf sayısı gibi bilgilere erişim sağlayabilirsiniz.</a:t>
            </a:r>
            <a:endParaRPr lang="tr-TR" dirty="0"/>
          </a:p>
        </p:txBody>
      </p:sp>
    </p:spTree>
    <p:extLst>
      <p:ext uri="{BB962C8B-B14F-4D97-AF65-F5344CB8AC3E}">
        <p14:creationId xmlns="" xmlns:p14="http://schemas.microsoft.com/office/powerpoint/2010/main" val="137281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sz="3600" dirty="0" smtClean="0"/>
              <a:t>Prof. Dr. Ali ÇELİK Birim İhtisas Kütüphanesi</a:t>
            </a:r>
          </a:p>
        </p:txBody>
      </p:sp>
      <p:sp>
        <p:nvSpPr>
          <p:cNvPr id="48131" name="2 İçerik Yer Tutucusu"/>
          <p:cNvSpPr>
            <a:spLocks noGrp="1"/>
          </p:cNvSpPr>
          <p:nvPr>
            <p:ph idx="1"/>
          </p:nvPr>
        </p:nvSpPr>
        <p:spPr/>
        <p:txBody>
          <a:bodyPr/>
          <a:lstStyle/>
          <a:p>
            <a:endParaRPr lang="tr-TR" dirty="0" smtClean="0"/>
          </a:p>
          <a:p>
            <a:endParaRPr lang="tr-TR" dirty="0" smtClean="0"/>
          </a:p>
          <a:p>
            <a:pPr algn="just"/>
            <a:r>
              <a:rPr lang="tr-TR" dirty="0" smtClean="0"/>
              <a:t>Prof. Dr. Ali ÇELİK İhtisas Kütüphanesi, Merkez Kütüphaneye bağlı ancak daha spesifik hizmet vermeye yönelik planlanmıştır. </a:t>
            </a:r>
          </a:p>
          <a:p>
            <a:pPr algn="just"/>
            <a:r>
              <a:rPr lang="tr-TR" dirty="0" smtClean="0"/>
              <a:t>Bu alandaki kaynaklar sadece kütüphane içerisinde kullanılmaktadır. </a:t>
            </a:r>
          </a:p>
          <a:p>
            <a:pPr algn="just"/>
            <a:r>
              <a:rPr lang="tr-TR" dirty="0" smtClean="0"/>
              <a:t>Ödünç verme işlemi yapılmamaktadır. </a:t>
            </a:r>
          </a:p>
          <a:p>
            <a:pPr algn="just"/>
            <a:r>
              <a:rPr lang="tr-TR" dirty="0" smtClean="0"/>
              <a:t>Kütüphanenin 1. katında hizmet vermektedir.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Başlık 1"/>
          <p:cNvSpPr>
            <a:spLocks noGrp="1"/>
          </p:cNvSpPr>
          <p:nvPr>
            <p:ph type="title"/>
          </p:nvPr>
        </p:nvSpPr>
        <p:spPr/>
        <p:txBody>
          <a:bodyPr/>
          <a:lstStyle/>
          <a:p>
            <a:endParaRPr lang="tr-TR" smtClean="0"/>
          </a:p>
        </p:txBody>
      </p:sp>
      <p:pic>
        <p:nvPicPr>
          <p:cNvPr id="47107" name="Picture 4"/>
          <p:cNvPicPr>
            <a:picLocks noGrp="1" noChangeAspect="1" noChangeArrowheads="1"/>
          </p:cNvPicPr>
          <p:nvPr>
            <p:ph idx="1"/>
          </p:nvPr>
        </p:nvPicPr>
        <p:blipFill>
          <a:blip r:embed="rId2"/>
          <a:srcRect/>
          <a:stretch>
            <a:fillRect/>
          </a:stretch>
        </p:blipFill>
        <p:spPr>
          <a:xfrm>
            <a:off x="0" y="0"/>
            <a:ext cx="9144000" cy="6858000"/>
          </a:xfrm>
          <a:noFill/>
        </p:spPr>
      </p:pic>
      <p:cxnSp>
        <p:nvCxnSpPr>
          <p:cNvPr id="5" name="Düz Bağlayıcı 4"/>
          <p:cNvCxnSpPr/>
          <p:nvPr/>
        </p:nvCxnSpPr>
        <p:spPr>
          <a:xfrm>
            <a:off x="1447800" y="1981200"/>
            <a:ext cx="609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7109" name="Picture 5"/>
          <p:cNvPicPr>
            <a:picLocks noChangeAspect="1" noChangeArrowheads="1"/>
          </p:cNvPicPr>
          <p:nvPr/>
        </p:nvPicPr>
        <p:blipFill>
          <a:blip r:embed="rId3"/>
          <a:srcRect/>
          <a:stretch>
            <a:fillRect/>
          </a:stretch>
        </p:blipFill>
        <p:spPr bwMode="auto">
          <a:xfrm>
            <a:off x="2057400" y="1587500"/>
            <a:ext cx="1249363" cy="785813"/>
          </a:xfrm>
          <a:prstGeom prst="rect">
            <a:avLst/>
          </a:prstGeom>
          <a:noFill/>
          <a:ln w="9525">
            <a:noFill/>
            <a:miter lim="800000"/>
            <a:headEnd/>
            <a:tailEnd/>
          </a:ln>
        </p:spPr>
      </p:pic>
      <p:cxnSp>
        <p:nvCxnSpPr>
          <p:cNvPr id="8" name="Düz Bağlayıcı 7"/>
          <p:cNvCxnSpPr/>
          <p:nvPr/>
        </p:nvCxnSpPr>
        <p:spPr>
          <a:xfrm>
            <a:off x="8001000" y="1295400"/>
            <a:ext cx="0" cy="2921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6705600" y="1441450"/>
            <a:ext cx="1447800" cy="768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latin typeface="Cambria" panose="02040503050406030204" pitchFamily="18" charset="0"/>
              </a:rPr>
              <a:t>Makaleyi buradan indirebilirsiniz.</a:t>
            </a:r>
          </a:p>
        </p:txBody>
      </p:sp>
      <p:cxnSp>
        <p:nvCxnSpPr>
          <p:cNvPr id="12" name="Dirsek Bağlayıcısı 11"/>
          <p:cNvCxnSpPr/>
          <p:nvPr/>
        </p:nvCxnSpPr>
        <p:spPr>
          <a:xfrm rot="5400000">
            <a:off x="7315200" y="2133600"/>
            <a:ext cx="1981200"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7429500" y="3200400"/>
            <a:ext cx="14859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latin typeface="Cambria" panose="02040503050406030204" pitchFamily="18" charset="0"/>
              </a:rPr>
              <a:t>Makaleyi buradan çıktı alabilirsiniz.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8373" y="1066800"/>
            <a:ext cx="7866027" cy="5257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79656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457200" y="381000"/>
            <a:ext cx="8229600" cy="1466850"/>
          </a:xfrm>
        </p:spPr>
        <p:txBody>
          <a:bodyPr/>
          <a:lstStyle/>
          <a:p>
            <a:pPr eaLnBrk="1" hangingPunct="1"/>
            <a:r>
              <a:rPr lang="tr-TR" altLang="tr-TR" dirty="0" err="1" smtClean="0"/>
              <a:t>Kütüphanelerarası</a:t>
            </a:r>
            <a:r>
              <a:rPr lang="tr-TR" altLang="tr-TR" dirty="0" smtClean="0"/>
              <a:t> İşbirliği Takip Sistemi (KİTS)</a:t>
            </a:r>
          </a:p>
        </p:txBody>
      </p:sp>
      <p:sp>
        <p:nvSpPr>
          <p:cNvPr id="34819" name="Rectangle 5"/>
          <p:cNvSpPr>
            <a:spLocks noGrp="1" noChangeArrowheads="1"/>
          </p:cNvSpPr>
          <p:nvPr>
            <p:ph idx="1"/>
          </p:nvPr>
        </p:nvSpPr>
        <p:spPr/>
        <p:txBody>
          <a:bodyPr/>
          <a:lstStyle/>
          <a:p>
            <a:pPr eaLnBrk="1" hangingPunct="1"/>
            <a:r>
              <a:rPr lang="tr-TR" altLang="tr-TR" sz="1600" dirty="0" smtClean="0"/>
              <a:t>Devlete ve vakıflara ait üniversite kütüphane ve bilgi merkezlerinde yürütülen kaynak paylaşım uygulamalarına yöneliktir.</a:t>
            </a:r>
            <a:r>
              <a:rPr lang="tr-TR" altLang="tr-TR" sz="2800" dirty="0" smtClean="0"/>
              <a:t> </a:t>
            </a:r>
            <a:endParaRPr lang="tr-TR" altLang="tr-TR" sz="1600" dirty="0" smtClean="0"/>
          </a:p>
          <a:p>
            <a:pPr eaLnBrk="1" hangingPunct="1"/>
            <a:r>
              <a:rPr lang="tr-TR" altLang="tr-TR" sz="1600" dirty="0" smtClean="0"/>
              <a:t>KİTS, kütüphaneler arası ödünç alma işlemlerinin internet ortamında yapmasını sağlayan bir uygulamadır.</a:t>
            </a:r>
          </a:p>
          <a:p>
            <a:pPr eaLnBrk="1" hangingPunct="1"/>
            <a:r>
              <a:rPr lang="tr-TR" altLang="tr-TR" sz="1600" dirty="0" smtClean="0"/>
              <a:t>Bir kütüphanenin diğer bir kütüphaneden yayın istemesi ile kütüphaneler arası ödünç alma ve verme süreci başlar.</a:t>
            </a:r>
          </a:p>
          <a:p>
            <a:pPr eaLnBrk="1" hangingPunct="1"/>
            <a:r>
              <a:rPr lang="tr-TR" altLang="tr-TR" sz="1600" dirty="0" smtClean="0"/>
              <a:t>Kütüphaneler/bilgi merkezleri, bir isteği potansiyel sağlayıcılara göndermeden önce bu esere sahip olup olmadıklarını tüm kaynaklarını tarayarak belirlemelidirler. Belirleme aşamasında erişilebilir tüm toplu kataloglar kullanılabilir.</a:t>
            </a:r>
          </a:p>
          <a:p>
            <a:pPr eaLnBrk="1" hangingPunct="1"/>
            <a:r>
              <a:rPr lang="tr-TR" altLang="tr-TR" sz="1600" dirty="0" smtClean="0"/>
              <a:t>İyi bir bibliyografik tanımlama, kullanıcının istediği yayına doğru ve hızlı bir şekilde ulaşabilmesinin en iyi garantisidir. Bu tanımlayıcı unsurlardan çok, istekte bulunan tarafın istenen yayını en iyi tanımlayan bilgiyi sunabilmesi temel kuraldır.</a:t>
            </a:r>
          </a:p>
          <a:p>
            <a:pPr eaLnBrk="1" hangingPunct="1"/>
            <a:r>
              <a:rPr lang="tr-TR" altLang="tr-TR" sz="1600" dirty="0" smtClean="0"/>
              <a:t>İstek yapılan materyallerin kargo ücretleri istekte bulunan akademik personele aittir.</a:t>
            </a:r>
          </a:p>
          <a:p>
            <a:pPr eaLnBrk="1" hangingPunct="1">
              <a:buFontTx/>
              <a:buNone/>
            </a:pPr>
            <a:endParaRPr lang="tr-TR" altLang="tr-TR" sz="1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8373" y="609601"/>
            <a:ext cx="7807253"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54217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3401" y="533400"/>
            <a:ext cx="8229600" cy="5791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89905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8373" y="762001"/>
            <a:ext cx="7807253" cy="556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1966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8373" y="990600"/>
            <a:ext cx="7807253" cy="54101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ikdörtgen 3"/>
          <p:cNvSpPr/>
          <p:nvPr/>
        </p:nvSpPr>
        <p:spPr>
          <a:xfrm>
            <a:off x="6324600" y="38862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Arama sonucunda kaynakların tam metnine erişim sağlayabilirsiniz. </a:t>
            </a:r>
            <a:endParaRPr lang="tr-TR" dirty="0"/>
          </a:p>
        </p:txBody>
      </p:sp>
    </p:spTree>
    <p:extLst>
      <p:ext uri="{BB962C8B-B14F-4D97-AF65-F5344CB8AC3E}">
        <p14:creationId xmlns="" xmlns:p14="http://schemas.microsoft.com/office/powerpoint/2010/main" val="4278175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r>
              <a:rPr lang="tr-TR" sz="3600" dirty="0" smtClean="0"/>
              <a:t>GİRESUN ÜNİVERSİTESİ KURUMSAL AKADEMİK ARŞİVİ</a:t>
            </a:r>
          </a:p>
        </p:txBody>
      </p:sp>
      <p:sp>
        <p:nvSpPr>
          <p:cNvPr id="49155" name="2 İçerik Yer Tutucusu"/>
          <p:cNvSpPr>
            <a:spLocks noGrp="1"/>
          </p:cNvSpPr>
          <p:nvPr>
            <p:ph idx="1"/>
          </p:nvPr>
        </p:nvSpPr>
        <p:spPr/>
        <p:txBody>
          <a:bodyPr/>
          <a:lstStyle/>
          <a:p>
            <a:r>
              <a:rPr lang="tr-TR" sz="1200" dirty="0" smtClean="0"/>
              <a:t>GRÜ Kurumsal Arşiv sayfasında 5104 kaynak vardır. Bunun 1953 tanesinin  gerekli düzenlemelerini yapılmış olup, diğer kaynaklarından düzenlenmesine devam edilmektedir.</a:t>
            </a:r>
          </a:p>
          <a:p>
            <a:r>
              <a:rPr lang="tr-TR" sz="1200" dirty="0" smtClean="0"/>
              <a:t>Türlerine Göre </a:t>
            </a:r>
            <a:r>
              <a:rPr lang="tr-TR" sz="1200" b="1" dirty="0" smtClean="0"/>
              <a:t>Düzenlenen</a:t>
            </a:r>
            <a:r>
              <a:rPr lang="tr-TR" sz="1200" dirty="0" smtClean="0"/>
              <a:t> Kaynak Dağılımı </a:t>
            </a:r>
          </a:p>
          <a:p>
            <a:pPr lvl="0">
              <a:buNone/>
            </a:pPr>
            <a:r>
              <a:rPr lang="tr-TR" sz="1200" dirty="0" smtClean="0"/>
              <a:t>Makale: 1825</a:t>
            </a:r>
          </a:p>
          <a:p>
            <a:pPr lvl="0">
              <a:buNone/>
            </a:pPr>
            <a:r>
              <a:rPr lang="tr-TR" sz="1200" dirty="0" smtClean="0"/>
              <a:t>Bildiri: 76</a:t>
            </a:r>
          </a:p>
          <a:p>
            <a:pPr lvl="0">
              <a:buNone/>
            </a:pPr>
            <a:r>
              <a:rPr lang="tr-TR" sz="1200" dirty="0" smtClean="0"/>
              <a:t>Konferans bildirisi: 1</a:t>
            </a:r>
          </a:p>
          <a:p>
            <a:pPr lvl="0">
              <a:buNone/>
            </a:pPr>
            <a:r>
              <a:rPr lang="tr-TR" sz="1200" dirty="0" smtClean="0"/>
              <a:t>Kitap bölümü: 5</a:t>
            </a:r>
          </a:p>
          <a:p>
            <a:pPr lvl="0">
              <a:buNone/>
            </a:pPr>
            <a:r>
              <a:rPr lang="tr-TR" sz="1200" dirty="0" smtClean="0"/>
              <a:t>Diğer yayınlar: 50</a:t>
            </a:r>
          </a:p>
          <a:p>
            <a:pPr lvl="0">
              <a:buNone/>
            </a:pPr>
            <a:r>
              <a:rPr lang="tr-TR" sz="1200" b="1" dirty="0" smtClean="0"/>
              <a:t>TOPLAM : 1957</a:t>
            </a:r>
            <a:endParaRPr lang="tr-TR" sz="1200" dirty="0" smtClean="0"/>
          </a:p>
          <a:p>
            <a:pPr>
              <a:buNone/>
            </a:pPr>
            <a:r>
              <a:rPr lang="tr-TR" sz="1200" b="1" dirty="0" smtClean="0"/>
              <a:t> </a:t>
            </a:r>
            <a:endParaRPr lang="tr-TR" sz="1200" dirty="0" smtClean="0"/>
          </a:p>
          <a:p>
            <a:r>
              <a:rPr lang="tr-TR" sz="1200" dirty="0" smtClean="0"/>
              <a:t>Türlerine Göre Kaynak Dağılımı</a:t>
            </a:r>
          </a:p>
          <a:p>
            <a:pPr lvl="0">
              <a:buNone/>
            </a:pPr>
            <a:r>
              <a:rPr lang="tr-TR" sz="1200" dirty="0" smtClean="0"/>
              <a:t>Makale:  3863</a:t>
            </a:r>
          </a:p>
          <a:p>
            <a:pPr lvl="0">
              <a:buNone/>
            </a:pPr>
            <a:r>
              <a:rPr lang="tr-TR" sz="1200" dirty="0" smtClean="0"/>
              <a:t>Kitap Bölümü: 27</a:t>
            </a:r>
          </a:p>
          <a:p>
            <a:pPr lvl="0">
              <a:buNone/>
            </a:pPr>
            <a:r>
              <a:rPr lang="tr-TR" sz="1200" dirty="0" smtClean="0"/>
              <a:t>Konferans bildirisi: 241</a:t>
            </a:r>
          </a:p>
          <a:p>
            <a:pPr lvl="0">
              <a:buNone/>
            </a:pPr>
            <a:r>
              <a:rPr lang="tr-TR" sz="1200" dirty="0" smtClean="0"/>
              <a:t>Diğer (raporlar, gözden geçirmeler, düzeltme, not…): 183</a:t>
            </a:r>
          </a:p>
          <a:p>
            <a:pPr lvl="0">
              <a:buNone/>
            </a:pPr>
            <a:r>
              <a:rPr lang="tr-TR" sz="1200" dirty="0" smtClean="0"/>
              <a:t>Tez: 790</a:t>
            </a:r>
          </a:p>
          <a:p>
            <a:pPr>
              <a:buNone/>
            </a:pPr>
            <a:r>
              <a:rPr lang="tr-TR" sz="1200" b="1" dirty="0" smtClean="0"/>
              <a:t>TOPLAM:5104</a:t>
            </a:r>
            <a:endParaRPr lang="tr-TR" sz="1200" dirty="0" smtClean="0"/>
          </a:p>
          <a:p>
            <a:endParaRPr lang="tr-T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tr-TR" altLang="tr-TR" smtClean="0"/>
              <a:t>Kütüphaneden İlişik Kesme</a:t>
            </a:r>
          </a:p>
        </p:txBody>
      </p:sp>
      <p:sp>
        <p:nvSpPr>
          <p:cNvPr id="29699" name="Rectangle 3"/>
          <p:cNvSpPr>
            <a:spLocks noGrp="1" noChangeArrowheads="1"/>
          </p:cNvSpPr>
          <p:nvPr>
            <p:ph idx="1"/>
          </p:nvPr>
        </p:nvSpPr>
        <p:spPr>
          <a:xfrm>
            <a:off x="304800" y="2286000"/>
            <a:ext cx="8382000" cy="3840163"/>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tr-TR" altLang="tr-TR" sz="2400" dirty="0" smtClean="0"/>
              <a:t>Üniversite personeli ve öğrenciler üniversiteden ayrılmadan önce kütüphane ile ilişiklerini kesmek  zorundadır.</a:t>
            </a:r>
          </a:p>
          <a:p>
            <a:pPr marL="274320" indent="-274320" algn="just" eaLnBrk="1" fontAlgn="auto" hangingPunct="1">
              <a:lnSpc>
                <a:spcPct val="90000"/>
              </a:lnSpc>
              <a:spcAft>
                <a:spcPts val="0"/>
              </a:spcAft>
              <a:buClr>
                <a:schemeClr val="accent3"/>
              </a:buClr>
              <a:buFont typeface="Wingdings 2"/>
              <a:buChar char=""/>
              <a:defRPr/>
            </a:pPr>
            <a:r>
              <a:rPr lang="tr-TR" altLang="tr-TR" sz="2400" dirty="0" smtClean="0"/>
              <a:t>Üniversiteden ayrılmak isteyen personel ve öğrenci kütüphaneden ödünç aldığı materyali iade etmeden ve ilişik kesme işlemlerini tamamlamadan üniversiteden ayrılamaz.</a:t>
            </a:r>
          </a:p>
          <a:p>
            <a:pPr marL="274320" indent="-274320" algn="just" eaLnBrk="1" fontAlgn="auto" hangingPunct="1">
              <a:lnSpc>
                <a:spcPct val="90000"/>
              </a:lnSpc>
              <a:spcAft>
                <a:spcPts val="0"/>
              </a:spcAft>
              <a:buClr>
                <a:schemeClr val="accent3"/>
              </a:buClr>
              <a:buFont typeface="Wingdings 2"/>
              <a:buChar char=""/>
              <a:defRPr/>
            </a:pPr>
            <a:r>
              <a:rPr lang="tr-TR" altLang="tr-TR" sz="2400" dirty="0" smtClean="0"/>
              <a:t>Yatay geçiş yapacak öğrenciler, ilişik kesme belgesini kütüphaneden onaylatmak zorundadırlar.</a:t>
            </a:r>
          </a:p>
          <a:p>
            <a:pPr marL="274320" indent="-274320" algn="just" eaLnBrk="1" fontAlgn="auto" hangingPunct="1">
              <a:lnSpc>
                <a:spcPct val="90000"/>
              </a:lnSpc>
              <a:spcAft>
                <a:spcPts val="0"/>
              </a:spcAft>
              <a:buClr>
                <a:schemeClr val="accent3"/>
              </a:buClr>
              <a:buFont typeface="Wingdings 2"/>
              <a:buChar char=""/>
              <a:defRPr/>
            </a:pPr>
            <a:r>
              <a:rPr lang="tr-TR" altLang="tr-TR" sz="2400" dirty="0" smtClean="0"/>
              <a:t>Üniversiteden mezun durumunda olan öğrenci, ilişik kesme belgesini kütüphaneden onaylatmadan diploma veya çıkış belgesi alamaz.</a:t>
            </a:r>
          </a:p>
          <a:p>
            <a:pPr marL="274320" indent="-274320" eaLnBrk="1" fontAlgn="auto" hangingPunct="1">
              <a:lnSpc>
                <a:spcPct val="90000"/>
              </a:lnSpc>
              <a:spcAft>
                <a:spcPts val="0"/>
              </a:spcAft>
              <a:buClr>
                <a:schemeClr val="accent3"/>
              </a:buClr>
              <a:buFont typeface="Wingdings 2"/>
              <a:buChar char=""/>
              <a:defRPr/>
            </a:pPr>
            <a:endParaRPr lang="tr-TR" altLang="tr-TR"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Kütüphane çalışma saatleri:</a:t>
            </a:r>
            <a:endParaRPr lang="tr-TR" dirty="0"/>
          </a:p>
        </p:txBody>
      </p:sp>
      <p:sp>
        <p:nvSpPr>
          <p:cNvPr id="3" name="2 İçerik Yer Tutucusu"/>
          <p:cNvSpPr>
            <a:spLocks noGrp="1"/>
          </p:cNvSpPr>
          <p:nvPr>
            <p:ph idx="1"/>
          </p:nvPr>
        </p:nvSpPr>
        <p:spPr/>
        <p:txBody>
          <a:bodyPr/>
          <a:lstStyle/>
          <a:p>
            <a:pPr>
              <a:buNone/>
            </a:pPr>
            <a:r>
              <a:rPr lang="tr-TR" dirty="0" smtClean="0"/>
              <a:t>Hafta içi her gün : 08:00 – 22:00 </a:t>
            </a:r>
          </a:p>
          <a:p>
            <a:pPr>
              <a:buNone/>
            </a:pPr>
            <a:r>
              <a:rPr lang="tr-TR" dirty="0" smtClean="0"/>
              <a:t>(A salonu 24 saat açıktır.)</a:t>
            </a:r>
          </a:p>
          <a:p>
            <a:pPr>
              <a:buNone/>
            </a:pPr>
            <a:r>
              <a:rPr lang="tr-TR" dirty="0" smtClean="0"/>
              <a:t>Cumartesi: 10:00 – 18:00 </a:t>
            </a:r>
          </a:p>
        </p:txBody>
      </p:sp>
    </p:spTree>
    <p:extLst>
      <p:ext uri="{BB962C8B-B14F-4D97-AF65-F5344CB8AC3E}">
        <p14:creationId xmlns="" xmlns:p14="http://schemas.microsoft.com/office/powerpoint/2010/main" val="110455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tr-TR" altLang="tr-TR" sz="4000" smtClean="0"/>
              <a:t>KÜTÜPHANEMİZDE KULLANILAN SINIFLAMA SİSTEMİ</a:t>
            </a:r>
          </a:p>
        </p:txBody>
      </p:sp>
      <p:sp>
        <p:nvSpPr>
          <p:cNvPr id="4099" name="Rectangle 3"/>
          <p:cNvSpPr>
            <a:spLocks noGrp="1" noChangeArrowheads="1"/>
          </p:cNvSpPr>
          <p:nvPr>
            <p:ph idx="1"/>
          </p:nvPr>
        </p:nvSpPr>
        <p:spPr>
          <a:xfrm>
            <a:off x="0" y="1935163"/>
            <a:ext cx="9144000" cy="4389437"/>
          </a:xfrm>
        </p:spPr>
        <p:txBody>
          <a:bodyPr>
            <a:normAutofit/>
          </a:bodyPr>
          <a:lstStyle/>
          <a:p>
            <a:pPr marL="274320" indent="-274320" algn="just" eaLnBrk="1" fontAlgn="auto" hangingPunct="1">
              <a:lnSpc>
                <a:spcPct val="90000"/>
              </a:lnSpc>
              <a:spcAft>
                <a:spcPts val="0"/>
              </a:spcAft>
              <a:buClr>
                <a:schemeClr val="accent3"/>
              </a:buClr>
              <a:buFont typeface="Wingdings 2"/>
              <a:buChar char=""/>
              <a:defRPr/>
            </a:pPr>
            <a:r>
              <a:rPr lang="tr-TR" altLang="tr-TR" dirty="0" smtClean="0"/>
              <a:t>Kütüphane koleksiyonumuz </a:t>
            </a:r>
            <a:r>
              <a:rPr lang="tr-TR" altLang="tr-TR" dirty="0" err="1" smtClean="0"/>
              <a:t>Library</a:t>
            </a:r>
            <a:r>
              <a:rPr lang="tr-TR" altLang="tr-TR" dirty="0" smtClean="0"/>
              <a:t> of </a:t>
            </a:r>
            <a:r>
              <a:rPr lang="tr-TR" altLang="tr-TR" dirty="0" err="1" smtClean="0"/>
              <a:t>Congress</a:t>
            </a:r>
            <a:r>
              <a:rPr lang="tr-TR" altLang="tr-TR" dirty="0" smtClean="0"/>
              <a:t> (LC) Sınıflama Sistemine göre raflara yerleştirilmiştir.</a:t>
            </a:r>
          </a:p>
          <a:p>
            <a:pPr marL="274320" indent="-274320" algn="just" eaLnBrk="1" fontAlgn="auto" hangingPunct="1">
              <a:lnSpc>
                <a:spcPct val="90000"/>
              </a:lnSpc>
              <a:spcAft>
                <a:spcPts val="0"/>
              </a:spcAft>
              <a:buClr>
                <a:schemeClr val="accent3"/>
              </a:buClr>
              <a:buFont typeface="Wingdings 2"/>
              <a:buChar char=""/>
              <a:defRPr/>
            </a:pPr>
            <a:r>
              <a:rPr lang="tr-TR" altLang="tr-TR" dirty="0" smtClean="0"/>
              <a:t>Kütüphanemizde açık raf sistemi uygulanmaktadır.</a:t>
            </a:r>
          </a:p>
          <a:p>
            <a:pPr marL="274320" indent="-274320" algn="just" eaLnBrk="1" fontAlgn="auto" hangingPunct="1">
              <a:lnSpc>
                <a:spcPct val="90000"/>
              </a:lnSpc>
              <a:spcAft>
                <a:spcPts val="0"/>
              </a:spcAft>
              <a:buClr>
                <a:schemeClr val="accent3"/>
              </a:buClr>
              <a:buFont typeface="Wingdings 2"/>
              <a:buChar char=""/>
              <a:defRPr/>
            </a:pPr>
            <a:r>
              <a:rPr lang="tr-TR" altLang="tr-TR" dirty="0" smtClean="0"/>
              <a:t>Bu sistemde, ana konular için harfler kullanılmaktadır.</a:t>
            </a:r>
          </a:p>
          <a:p>
            <a:pPr marL="274320" indent="-274320" algn="just" eaLnBrk="1" fontAlgn="auto" hangingPunct="1">
              <a:lnSpc>
                <a:spcPct val="90000"/>
              </a:lnSpc>
              <a:spcAft>
                <a:spcPts val="0"/>
              </a:spcAft>
              <a:buClr>
                <a:schemeClr val="accent3"/>
              </a:buClr>
              <a:buFont typeface="Wingdings 2"/>
              <a:buChar char=""/>
              <a:defRPr/>
            </a:pPr>
            <a:r>
              <a:rPr lang="tr-TR" altLang="tr-TR" dirty="0" smtClean="0"/>
              <a:t>Kütüphane içinde tarama bilgisayarları vardır.</a:t>
            </a:r>
          </a:p>
          <a:p>
            <a:pPr marL="274320" indent="-274320" algn="just" eaLnBrk="1" fontAlgn="auto" hangingPunct="1">
              <a:lnSpc>
                <a:spcPct val="90000"/>
              </a:lnSpc>
              <a:spcAft>
                <a:spcPts val="0"/>
              </a:spcAft>
              <a:buClr>
                <a:schemeClr val="accent3"/>
              </a:buClr>
              <a:buFont typeface="Wingdings 2"/>
              <a:buChar char=""/>
              <a:defRPr/>
            </a:pPr>
            <a:r>
              <a:rPr lang="tr-TR" altLang="tr-TR" dirty="0" smtClean="0"/>
              <a:t>Kütüphane koleksiyonuna(kitap, süreli yayın, özgün tezler, vb.) yazar soyadı-adı, yayın adı, konu, yayınevi, vb. gibi  </a:t>
            </a:r>
            <a:r>
              <a:rPr lang="tr-TR" altLang="tr-TR" b="1" dirty="0" smtClean="0"/>
              <a:t>anahtar sözcükler </a:t>
            </a:r>
            <a:r>
              <a:rPr lang="tr-TR" altLang="tr-TR" dirty="0" smtClean="0"/>
              <a:t>yardımıyla erişim sağlanabilir.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İletişim adreslerimiz: </a:t>
            </a:r>
            <a:endParaRPr lang="tr-TR" dirty="0"/>
          </a:p>
        </p:txBody>
      </p:sp>
      <p:sp>
        <p:nvSpPr>
          <p:cNvPr id="3" name="2 İçerik Yer Tutucusu"/>
          <p:cNvSpPr>
            <a:spLocks noGrp="1"/>
          </p:cNvSpPr>
          <p:nvPr>
            <p:ph idx="1"/>
          </p:nvPr>
        </p:nvSpPr>
        <p:spPr/>
        <p:txBody>
          <a:bodyPr/>
          <a:lstStyle/>
          <a:p>
            <a:pPr algn="just">
              <a:buNone/>
            </a:pPr>
            <a:r>
              <a:rPr lang="tr-TR" b="1" dirty="0" smtClean="0"/>
              <a:t>e-posta ve telefon </a:t>
            </a:r>
          </a:p>
          <a:p>
            <a:pPr algn="just">
              <a:buNone/>
            </a:pPr>
            <a:r>
              <a:rPr lang="tr-TR" dirty="0" err="1" smtClean="0"/>
              <a:t>kddb</a:t>
            </a:r>
            <a:r>
              <a:rPr lang="tr-TR" dirty="0" smtClean="0"/>
              <a:t>@</a:t>
            </a:r>
            <a:r>
              <a:rPr lang="tr-TR" dirty="0" err="1" smtClean="0"/>
              <a:t>giresun</a:t>
            </a:r>
            <a:r>
              <a:rPr lang="tr-TR" dirty="0" smtClean="0"/>
              <a:t>.edu.tr</a:t>
            </a:r>
          </a:p>
          <a:p>
            <a:pPr algn="just">
              <a:buNone/>
            </a:pPr>
            <a:r>
              <a:rPr lang="tr-TR" dirty="0" err="1" smtClean="0"/>
              <a:t>remziye</a:t>
            </a:r>
            <a:r>
              <a:rPr lang="tr-TR" dirty="0" smtClean="0"/>
              <a:t>.</a:t>
            </a:r>
            <a:r>
              <a:rPr lang="tr-TR" dirty="0" err="1" smtClean="0"/>
              <a:t>aksoy</a:t>
            </a:r>
            <a:r>
              <a:rPr lang="tr-TR" dirty="0" smtClean="0"/>
              <a:t>@</a:t>
            </a:r>
            <a:r>
              <a:rPr lang="tr-TR" dirty="0" err="1" smtClean="0"/>
              <a:t>giresun</a:t>
            </a:r>
            <a:r>
              <a:rPr lang="tr-TR" dirty="0" smtClean="0"/>
              <a:t>.edu.tr      0(454) 310 1021</a:t>
            </a:r>
          </a:p>
          <a:p>
            <a:pPr algn="just">
              <a:buNone/>
            </a:pPr>
            <a:r>
              <a:rPr lang="tr-TR" dirty="0" smtClean="0"/>
              <a:t>esma.</a:t>
            </a:r>
            <a:r>
              <a:rPr lang="tr-TR" dirty="0" err="1" smtClean="0"/>
              <a:t>sener</a:t>
            </a:r>
            <a:r>
              <a:rPr lang="tr-TR" dirty="0" smtClean="0"/>
              <a:t>@</a:t>
            </a:r>
            <a:r>
              <a:rPr lang="tr-TR" dirty="0" err="1" smtClean="0"/>
              <a:t>giresun</a:t>
            </a:r>
            <a:r>
              <a:rPr lang="tr-TR" dirty="0" smtClean="0"/>
              <a:t>.edu.tr           0(454) 310 1025 </a:t>
            </a:r>
          </a:p>
          <a:p>
            <a:pPr algn="just">
              <a:buNone/>
            </a:pPr>
            <a:endParaRPr lang="tr-TR" dirty="0" smtClean="0"/>
          </a:p>
          <a:p>
            <a:pPr algn="just">
              <a:buNone/>
            </a:pPr>
            <a:endParaRPr lang="tr-TR" dirty="0" smtClean="0"/>
          </a:p>
          <a:p>
            <a:pPr>
              <a:buNone/>
            </a:pPr>
            <a:endParaRPr lang="tr-TR"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pPr algn="ctr"/>
            <a:r>
              <a:rPr lang="tr-TR" sz="4800" b="1" smtClean="0"/>
              <a:t>@grukutuphane</a:t>
            </a:r>
          </a:p>
        </p:txBody>
      </p:sp>
      <p:pic>
        <p:nvPicPr>
          <p:cNvPr id="50179" name="Picture 2"/>
          <p:cNvPicPr>
            <a:picLocks noGrp="1" noChangeAspect="1" noChangeArrowheads="1"/>
          </p:cNvPicPr>
          <p:nvPr>
            <p:ph idx="1"/>
          </p:nvPr>
        </p:nvPicPr>
        <p:blipFill>
          <a:blip r:embed="rId2"/>
          <a:srcRect/>
          <a:stretch>
            <a:fillRect/>
          </a:stretch>
        </p:blipFill>
        <p:spPr>
          <a:xfrm>
            <a:off x="3276600" y="5410200"/>
            <a:ext cx="2286000" cy="1133475"/>
          </a:xfrm>
          <a:noFill/>
        </p:spPr>
      </p:pic>
      <p:pic>
        <p:nvPicPr>
          <p:cNvPr id="50180" name="Picture 3"/>
          <p:cNvPicPr>
            <a:picLocks noChangeAspect="1" noChangeArrowheads="1"/>
          </p:cNvPicPr>
          <p:nvPr/>
        </p:nvPicPr>
        <p:blipFill>
          <a:blip r:embed="rId3"/>
          <a:srcRect/>
          <a:stretch>
            <a:fillRect/>
          </a:stretch>
        </p:blipFill>
        <p:spPr bwMode="auto">
          <a:xfrm>
            <a:off x="914400" y="2514600"/>
            <a:ext cx="1524000" cy="2286000"/>
          </a:xfrm>
          <a:prstGeom prst="rect">
            <a:avLst/>
          </a:prstGeom>
          <a:noFill/>
          <a:ln w="9525">
            <a:noFill/>
            <a:miter lim="800000"/>
            <a:headEnd/>
            <a:tailEnd/>
          </a:ln>
        </p:spPr>
      </p:pic>
      <p:pic>
        <p:nvPicPr>
          <p:cNvPr id="50181" name="Picture 4"/>
          <p:cNvPicPr>
            <a:picLocks noChangeAspect="1" noChangeArrowheads="1"/>
          </p:cNvPicPr>
          <p:nvPr/>
        </p:nvPicPr>
        <p:blipFill>
          <a:blip r:embed="rId4"/>
          <a:srcRect/>
          <a:stretch>
            <a:fillRect/>
          </a:stretch>
        </p:blipFill>
        <p:spPr bwMode="auto">
          <a:xfrm>
            <a:off x="6324600" y="2590800"/>
            <a:ext cx="1600200" cy="2362200"/>
          </a:xfrm>
          <a:prstGeom prst="rect">
            <a:avLst/>
          </a:prstGeom>
          <a:noFill/>
          <a:ln w="9525">
            <a:noFill/>
            <a:miter lim="800000"/>
            <a:headEnd/>
            <a:tailEnd/>
          </a:ln>
        </p:spPr>
      </p:pic>
      <p:sp>
        <p:nvSpPr>
          <p:cNvPr id="7" name="6 Dikdörtgen"/>
          <p:cNvSpPr/>
          <p:nvPr/>
        </p:nvSpPr>
        <p:spPr>
          <a:xfrm>
            <a:off x="3200400" y="2971800"/>
            <a:ext cx="2590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latin typeface="Cambria" pitchFamily="18" charset="0"/>
                <a:ea typeface="Cambria" pitchFamily="18" charset="0"/>
              </a:rPr>
              <a:t>Sosyal medyada bizi Giresun Üniversitesi Merkez Kütüphane olarak ya da </a:t>
            </a:r>
            <a:r>
              <a:rPr lang="tr-TR" sz="1600" dirty="0">
                <a:solidFill>
                  <a:srgbClr val="FF6600"/>
                </a:solidFill>
                <a:latin typeface="Cambria" pitchFamily="18" charset="0"/>
                <a:ea typeface="Cambria" pitchFamily="18" charset="0"/>
              </a:rPr>
              <a:t>@</a:t>
            </a:r>
            <a:r>
              <a:rPr lang="tr-TR" sz="1600" dirty="0" err="1">
                <a:solidFill>
                  <a:srgbClr val="FF6600"/>
                </a:solidFill>
                <a:latin typeface="Cambria" pitchFamily="18" charset="0"/>
                <a:ea typeface="Cambria" pitchFamily="18" charset="0"/>
              </a:rPr>
              <a:t>grukutuphane</a:t>
            </a:r>
            <a:r>
              <a:rPr lang="tr-TR" sz="1600" dirty="0">
                <a:solidFill>
                  <a:srgbClr val="FF6600"/>
                </a:solidFill>
                <a:latin typeface="Cambria" pitchFamily="18" charset="0"/>
                <a:ea typeface="Cambria" pitchFamily="18" charset="0"/>
              </a:rPr>
              <a:t> </a:t>
            </a:r>
            <a:r>
              <a:rPr lang="tr-TR" sz="1600" dirty="0">
                <a:latin typeface="Cambria" pitchFamily="18" charset="0"/>
                <a:ea typeface="Cambria" pitchFamily="18" charset="0"/>
              </a:rPr>
              <a:t>olarak bulabilirsiniz.</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0"/>
            <a:ext cx="7543800" cy="1066800"/>
          </a:xfrm>
        </p:spPr>
        <p:txBody>
          <a:bodyPr/>
          <a:lstStyle/>
          <a:p>
            <a:pPr algn="ctr"/>
            <a:r>
              <a:rPr lang="tr-TR" dirty="0" smtClean="0"/>
              <a:t>TEŞEKKÜR EDERİZ.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altLang="tr-TR" sz="3200" dirty="0" smtClean="0"/>
              <a:t>LIBRARY OF CONGRESS (LC) SINIFLAMA SİSTEMİ ANA ŞEMASI</a:t>
            </a:r>
          </a:p>
        </p:txBody>
      </p:sp>
      <p:sp>
        <p:nvSpPr>
          <p:cNvPr id="5123" name="Rectangle 3"/>
          <p:cNvSpPr>
            <a:spLocks noGrp="1" noChangeArrowheads="1"/>
          </p:cNvSpPr>
          <p:nvPr>
            <p:ph idx="1"/>
          </p:nvPr>
        </p:nvSpPr>
        <p:spPr>
          <a:xfrm>
            <a:off x="0" y="1905000"/>
            <a:ext cx="9144000" cy="4800600"/>
          </a:xfrm>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tr-TR" altLang="tr-TR" sz="1800" b="1" dirty="0" smtClean="0"/>
              <a:t>A -</a:t>
            </a:r>
            <a:r>
              <a:rPr lang="tr-TR" altLang="tr-TR" sz="1800" dirty="0" smtClean="0"/>
              <a:t> Genel Eserler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B -</a:t>
            </a:r>
            <a:r>
              <a:rPr lang="tr-TR" altLang="tr-TR" sz="1600" dirty="0" smtClean="0"/>
              <a:t> Felsefe, Psikoloji, Din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C -</a:t>
            </a:r>
            <a:r>
              <a:rPr lang="tr-TR" altLang="tr-TR" sz="1600" dirty="0" smtClean="0"/>
              <a:t> Tarih ile ilgili yan bilimler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D -</a:t>
            </a:r>
            <a:r>
              <a:rPr lang="tr-TR" altLang="tr-TR" sz="1600" dirty="0" smtClean="0"/>
              <a:t> Dünya, Avrupa, Asya, Avustralya, Yeni Zelanda </a:t>
            </a:r>
            <a:r>
              <a:rPr lang="tr-TR" altLang="tr-TR" sz="1600" dirty="0" err="1" smtClean="0"/>
              <a:t>vd</a:t>
            </a:r>
            <a:r>
              <a:rPr lang="tr-TR" altLang="tr-TR" sz="1600" dirty="0" smtClean="0"/>
              <a:t>. Tarihleri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E - </a:t>
            </a:r>
            <a:r>
              <a:rPr lang="tr-TR" altLang="tr-TR" sz="1600" dirty="0" smtClean="0"/>
              <a:t>Amerika Tarihi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F -</a:t>
            </a:r>
            <a:r>
              <a:rPr lang="tr-TR" altLang="tr-TR" sz="1600" dirty="0" smtClean="0"/>
              <a:t> Amerika Tarihi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G - </a:t>
            </a:r>
            <a:r>
              <a:rPr lang="tr-TR" altLang="tr-TR" sz="1600" dirty="0" smtClean="0"/>
              <a:t>Coğrafya, Antropoloji, Rekreasyon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H -</a:t>
            </a:r>
            <a:r>
              <a:rPr lang="tr-TR" altLang="tr-TR" sz="1600" dirty="0" smtClean="0"/>
              <a:t> Sosyal Bilimler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J -</a:t>
            </a:r>
            <a:r>
              <a:rPr lang="tr-TR" altLang="tr-TR" sz="1600" dirty="0" smtClean="0"/>
              <a:t> Siyasal Bilimler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K - </a:t>
            </a:r>
            <a:r>
              <a:rPr lang="tr-TR" altLang="tr-TR" sz="1600" dirty="0" smtClean="0"/>
              <a:t>Hukuk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L - </a:t>
            </a:r>
            <a:r>
              <a:rPr lang="tr-TR" altLang="tr-TR" sz="1600" dirty="0" smtClean="0"/>
              <a:t>Eğitim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M - </a:t>
            </a:r>
            <a:r>
              <a:rPr lang="tr-TR" altLang="tr-TR" sz="1600" dirty="0" smtClean="0"/>
              <a:t>Müzik ve Müzik Yayınları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N - </a:t>
            </a:r>
            <a:r>
              <a:rPr lang="tr-TR" altLang="tr-TR" sz="1600" dirty="0" smtClean="0"/>
              <a:t>Güzel Sanatlar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P - </a:t>
            </a:r>
            <a:r>
              <a:rPr lang="tr-TR" altLang="tr-TR" sz="1600" dirty="0" smtClean="0"/>
              <a:t>Dil ve Edebiyat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Q – </a:t>
            </a:r>
            <a:r>
              <a:rPr lang="tr-TR" altLang="tr-TR" sz="1600" dirty="0" smtClean="0"/>
              <a:t>Fen (Bilim)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R - </a:t>
            </a:r>
            <a:r>
              <a:rPr lang="tr-TR" altLang="tr-TR" sz="1600" dirty="0" smtClean="0"/>
              <a:t>Tıp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S - </a:t>
            </a:r>
            <a:r>
              <a:rPr lang="tr-TR" altLang="tr-TR" sz="1600" dirty="0" smtClean="0"/>
              <a:t>Tarım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T - </a:t>
            </a:r>
            <a:r>
              <a:rPr lang="tr-TR" altLang="tr-TR" sz="1600" dirty="0" smtClean="0"/>
              <a:t>Teknoloji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U - </a:t>
            </a:r>
            <a:r>
              <a:rPr lang="tr-TR" altLang="tr-TR" sz="1600" dirty="0" smtClean="0"/>
              <a:t>Askeri Bilimler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V - </a:t>
            </a:r>
            <a:r>
              <a:rPr lang="tr-TR" altLang="tr-TR" sz="1600" dirty="0" smtClean="0"/>
              <a:t>Deniz Bilimleri </a:t>
            </a:r>
          </a:p>
          <a:p>
            <a:pPr marL="274320" indent="-274320" eaLnBrk="1" fontAlgn="auto" hangingPunct="1">
              <a:lnSpc>
                <a:spcPct val="80000"/>
              </a:lnSpc>
              <a:spcAft>
                <a:spcPts val="0"/>
              </a:spcAft>
              <a:buClr>
                <a:schemeClr val="accent3"/>
              </a:buClr>
              <a:buFont typeface="Wingdings 2"/>
              <a:buChar char=""/>
              <a:defRPr/>
            </a:pPr>
            <a:r>
              <a:rPr lang="tr-TR" altLang="tr-TR" sz="1600" b="1" dirty="0" smtClean="0"/>
              <a:t>Z -</a:t>
            </a:r>
            <a:r>
              <a:rPr lang="tr-TR" altLang="tr-TR" sz="1600" dirty="0" smtClean="0"/>
              <a:t> Bibliyografya, Kütüphane Bilimleri, Genel Bilgi Kaynakları</a:t>
            </a:r>
          </a:p>
          <a:p>
            <a:pPr marL="274320" indent="-274320" eaLnBrk="1" fontAlgn="auto" hangingPunct="1">
              <a:lnSpc>
                <a:spcPct val="80000"/>
              </a:lnSpc>
              <a:spcAft>
                <a:spcPts val="0"/>
              </a:spcAft>
              <a:buClr>
                <a:schemeClr val="accent3"/>
              </a:buClr>
              <a:buFontTx/>
              <a:buNone/>
              <a:defRPr/>
            </a:pPr>
            <a:endParaRPr lang="tr-TR" altLang="tr-TR"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838200" indent="-838200" eaLnBrk="1" hangingPunct="1"/>
            <a:r>
              <a:rPr lang="tr-TR" altLang="tr-TR" sz="4000" dirty="0" smtClean="0"/>
              <a:t>Kütüphaneden Yararlanma Koşulları</a:t>
            </a:r>
          </a:p>
        </p:txBody>
      </p:sp>
      <p:sp>
        <p:nvSpPr>
          <p:cNvPr id="9219" name="Rectangle 7"/>
          <p:cNvSpPr>
            <a:spLocks noGrp="1" noChangeArrowheads="1"/>
          </p:cNvSpPr>
          <p:nvPr>
            <p:ph idx="1"/>
          </p:nvPr>
        </p:nvSpPr>
        <p:spPr>
          <a:xfrm>
            <a:off x="0" y="1935163"/>
            <a:ext cx="8991600" cy="4389437"/>
          </a:xfrm>
        </p:spPr>
        <p:txBody>
          <a:bodyPr/>
          <a:lstStyle/>
          <a:p>
            <a:pPr eaLnBrk="1" hangingPunct="1">
              <a:buFontTx/>
              <a:buNone/>
            </a:pPr>
            <a:r>
              <a:rPr lang="tr-TR" altLang="tr-TR" dirty="0" smtClean="0"/>
              <a:t>Üniversitemizin; </a:t>
            </a:r>
          </a:p>
          <a:p>
            <a:pPr lvl="0" eaLnBrk="1" hangingPunct="1"/>
            <a:r>
              <a:rPr lang="tr-TR" altLang="tr-TR" dirty="0" smtClean="0">
                <a:solidFill>
                  <a:prstClr val="black"/>
                </a:solidFill>
              </a:rPr>
              <a:t>Ön lisans, lisans ve lisansüstü öğrencileri,</a:t>
            </a:r>
            <a:endParaRPr lang="tr-TR" altLang="tr-TR" dirty="0" smtClean="0"/>
          </a:p>
          <a:p>
            <a:pPr eaLnBrk="1" hangingPunct="1"/>
            <a:r>
              <a:rPr lang="tr-TR" altLang="tr-TR" dirty="0" smtClean="0"/>
              <a:t>Akademik personeli,</a:t>
            </a:r>
          </a:p>
          <a:p>
            <a:pPr eaLnBrk="1" hangingPunct="1"/>
            <a:r>
              <a:rPr lang="tr-TR" altLang="tr-TR" dirty="0" smtClean="0"/>
              <a:t>İdari personeli,</a:t>
            </a:r>
          </a:p>
          <a:p>
            <a:pPr eaLnBrk="1" hangingPunct="1"/>
            <a:r>
              <a:rPr lang="tr-TR" altLang="tr-TR" dirty="0" smtClean="0"/>
              <a:t>Üniversitede çalışan sözleşmeli personeli,</a:t>
            </a:r>
          </a:p>
          <a:p>
            <a:pPr eaLnBrk="1" hangingPunct="1">
              <a:buFontTx/>
              <a:buNone/>
            </a:pPr>
            <a:r>
              <a:rPr lang="tr-TR" altLang="tr-TR" dirty="0" smtClean="0"/>
              <a:t>Kütüphanemizden yararlanabilirler.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marL="838200" indent="-838200" eaLnBrk="1" hangingPunct="1"/>
            <a:r>
              <a:rPr lang="tr-TR" altLang="tr-TR" sz="4800" dirty="0" smtClean="0"/>
              <a:t>Üyelik ve Ödünç İşlemleri</a:t>
            </a:r>
          </a:p>
        </p:txBody>
      </p:sp>
      <p:sp>
        <p:nvSpPr>
          <p:cNvPr id="10243" name="Rectangle 4"/>
          <p:cNvSpPr>
            <a:spLocks noGrp="1" noChangeArrowheads="1"/>
          </p:cNvSpPr>
          <p:nvPr>
            <p:ph idx="1"/>
          </p:nvPr>
        </p:nvSpPr>
        <p:spPr>
          <a:xfrm>
            <a:off x="457200" y="2286000"/>
            <a:ext cx="8229600" cy="4038600"/>
          </a:xfrm>
        </p:spPr>
        <p:txBody>
          <a:bodyPr/>
          <a:lstStyle/>
          <a:p>
            <a:pPr eaLnBrk="1" hangingPunct="1"/>
            <a:r>
              <a:rPr lang="tr-TR" altLang="tr-TR" dirty="0" smtClean="0"/>
              <a:t>Akademik ,idari ve sözleşmeli personel, personel kimlik kartları ile</a:t>
            </a:r>
          </a:p>
          <a:p>
            <a:pPr eaLnBrk="1" hangingPunct="1"/>
            <a:r>
              <a:rPr lang="tr-TR" altLang="tr-TR" dirty="0" smtClean="0"/>
              <a:t>Öğrenciler,  öğrenci kimlik kartları ile üyelik ve ödünç alma işlemlerini gerçekleştirebilirler.</a:t>
            </a:r>
          </a:p>
          <a:p>
            <a:pPr marL="0" indent="0" eaLnBrk="1" hangingPunct="1">
              <a:buNone/>
            </a:pPr>
            <a:endParaRPr lang="tr-TR" altLang="tr-TR" dirty="0" smtClean="0"/>
          </a:p>
          <a:p>
            <a:pPr eaLnBrk="1" hangingPunct="1"/>
            <a:endParaRPr lang="tr-TR" alt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tr-TR" altLang="tr-TR" sz="4000" smtClean="0"/>
              <a:t>KÜTÜPHANEDE UYULMASI GEREKEN KURALLAR</a:t>
            </a:r>
          </a:p>
        </p:txBody>
      </p:sp>
      <p:sp>
        <p:nvSpPr>
          <p:cNvPr id="8195" name="Rectangle 3"/>
          <p:cNvSpPr>
            <a:spLocks noGrp="1" noChangeArrowheads="1"/>
          </p:cNvSpPr>
          <p:nvPr>
            <p:ph idx="1"/>
          </p:nvPr>
        </p:nvSpPr>
        <p:spPr>
          <a:xfrm>
            <a:off x="457200" y="1981200"/>
            <a:ext cx="8229600" cy="4343400"/>
          </a:xfrm>
        </p:spPr>
        <p:txBody>
          <a:bodyPr>
            <a:normAutofit/>
          </a:bodyPr>
          <a:lstStyle/>
          <a:p>
            <a:pPr marL="274320" indent="-274320" eaLnBrk="1" fontAlgn="auto" hangingPunct="1">
              <a:lnSpc>
                <a:spcPct val="80000"/>
              </a:lnSpc>
              <a:spcAft>
                <a:spcPts val="0"/>
              </a:spcAft>
              <a:buClr>
                <a:schemeClr val="accent3"/>
              </a:buClr>
              <a:buFont typeface="Wingdings 2"/>
              <a:buChar char=""/>
              <a:defRPr/>
            </a:pPr>
            <a:r>
              <a:rPr lang="tr-TR" altLang="tr-TR" sz="2000" dirty="0" smtClean="0"/>
              <a:t>Raftan aldığınız yayınları rafa geri koymayınız, çalışma masasının üzerinde bırakınız.</a:t>
            </a:r>
            <a:br>
              <a:rPr lang="tr-TR" altLang="tr-TR" sz="2000" dirty="0" smtClean="0"/>
            </a:br>
            <a:endParaRPr lang="tr-TR" altLang="tr-TR" sz="2000" dirty="0" smtClean="0"/>
          </a:p>
          <a:p>
            <a:pPr marL="274320" indent="-274320" eaLnBrk="1" fontAlgn="auto" hangingPunct="1">
              <a:lnSpc>
                <a:spcPct val="80000"/>
              </a:lnSpc>
              <a:spcAft>
                <a:spcPts val="0"/>
              </a:spcAft>
              <a:buClr>
                <a:schemeClr val="accent3"/>
              </a:buClr>
              <a:buFont typeface="Wingdings 2"/>
              <a:buChar char=""/>
              <a:defRPr/>
            </a:pPr>
            <a:r>
              <a:rPr lang="tr-TR" altLang="tr-TR" sz="2000" dirty="0" smtClean="0"/>
              <a:t>Yayınları karalamayınız, yıpratmayınız ve özenli kullanınız. Bu yayınların sadece sizin kullanımınız için değil, başkalarının kullanımı için de olduğunu unutmayınız.</a:t>
            </a:r>
            <a:br>
              <a:rPr lang="tr-TR" altLang="tr-TR" sz="2000" dirty="0" smtClean="0"/>
            </a:br>
            <a:endParaRPr lang="tr-TR" altLang="tr-TR" sz="2000" dirty="0" smtClean="0"/>
          </a:p>
          <a:p>
            <a:pPr marL="274320" indent="-274320" eaLnBrk="1" fontAlgn="auto" hangingPunct="1">
              <a:lnSpc>
                <a:spcPct val="80000"/>
              </a:lnSpc>
              <a:spcAft>
                <a:spcPts val="0"/>
              </a:spcAft>
              <a:buClr>
                <a:schemeClr val="accent3"/>
              </a:buClr>
              <a:buFont typeface="Wingdings 2"/>
              <a:buChar char=""/>
              <a:defRPr/>
            </a:pPr>
            <a:r>
              <a:rPr lang="tr-TR" altLang="tr-TR" sz="2000" dirty="0" smtClean="0"/>
              <a:t>Okuma salonu içerisinde sessiz olunuz ve başkalarını rahatsız edecek davranışlarda bulunmayınız.</a:t>
            </a:r>
          </a:p>
          <a:p>
            <a:pPr marL="274320" indent="-274320" eaLnBrk="1" fontAlgn="auto" hangingPunct="1">
              <a:lnSpc>
                <a:spcPct val="80000"/>
              </a:lnSpc>
              <a:spcAft>
                <a:spcPts val="0"/>
              </a:spcAft>
              <a:buClr>
                <a:schemeClr val="accent3"/>
              </a:buClr>
              <a:buFont typeface="Wingdings 2"/>
              <a:buChar char=""/>
              <a:defRPr/>
            </a:pPr>
            <a:endParaRPr lang="tr-TR" altLang="tr-TR" sz="2000" dirty="0" smtClean="0"/>
          </a:p>
          <a:p>
            <a:pPr marL="274320" indent="-274320" eaLnBrk="1" fontAlgn="auto" hangingPunct="1">
              <a:lnSpc>
                <a:spcPct val="80000"/>
              </a:lnSpc>
              <a:spcAft>
                <a:spcPts val="0"/>
              </a:spcAft>
              <a:buClr>
                <a:schemeClr val="accent3"/>
              </a:buClr>
              <a:buFont typeface="Wingdings 2"/>
              <a:buChar char=""/>
              <a:defRPr/>
            </a:pPr>
            <a:r>
              <a:rPr lang="tr-TR" altLang="tr-TR" sz="2000" dirty="0" smtClean="0"/>
              <a:t>Okuma salonuna yiyecek ve içecek (su hariç) getirmeyiniz.</a:t>
            </a:r>
          </a:p>
          <a:p>
            <a:pPr marL="274320" indent="-274320" eaLnBrk="1" fontAlgn="auto" hangingPunct="1">
              <a:lnSpc>
                <a:spcPct val="80000"/>
              </a:lnSpc>
              <a:spcAft>
                <a:spcPts val="0"/>
              </a:spcAft>
              <a:buClr>
                <a:schemeClr val="accent3"/>
              </a:buClr>
              <a:buFont typeface="Wingdings 2"/>
              <a:buChar char=""/>
              <a:defRPr/>
            </a:pPr>
            <a:r>
              <a:rPr lang="tr-TR" altLang="tr-TR" sz="2000" dirty="0" smtClean="0"/>
              <a:t>Çöplerinizi çalışma masaları üzerinde bırakmayınız, en yakın çöp kutusuna atınız.</a:t>
            </a:r>
            <a:br>
              <a:rPr lang="tr-TR" altLang="tr-TR" sz="2000" dirty="0" smtClean="0"/>
            </a:br>
            <a:endParaRPr lang="tr-TR" altLang="tr-TR" sz="2000" dirty="0" smtClean="0"/>
          </a:p>
          <a:p>
            <a:pPr marL="274320" indent="-274320" eaLnBrk="1" fontAlgn="auto" hangingPunct="1">
              <a:lnSpc>
                <a:spcPct val="80000"/>
              </a:lnSpc>
              <a:spcAft>
                <a:spcPts val="0"/>
              </a:spcAft>
              <a:buClr>
                <a:schemeClr val="accent3"/>
              </a:buClr>
              <a:buFont typeface="Wingdings 2"/>
              <a:buChar char=""/>
              <a:defRPr/>
            </a:pPr>
            <a:r>
              <a:rPr lang="tr-TR" altLang="tr-TR" sz="2000" dirty="0" smtClean="0"/>
              <a:t>Okuma salonu içerisinde cep telefonunuzla konuşmayınız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838200" indent="-838200" eaLnBrk="1" hangingPunct="1"/>
            <a:r>
              <a:rPr lang="tr-TR" altLang="tr-TR" sz="4000" dirty="0" smtClean="0"/>
              <a:t>İnternet üzerinden katalog tarama </a:t>
            </a:r>
          </a:p>
        </p:txBody>
      </p:sp>
      <p:sp>
        <p:nvSpPr>
          <p:cNvPr id="13315" name="Rectangle 4"/>
          <p:cNvSpPr>
            <a:spLocks noGrp="1" noChangeArrowheads="1"/>
          </p:cNvSpPr>
          <p:nvPr>
            <p:ph type="body" sz="half" idx="1"/>
          </p:nvPr>
        </p:nvSpPr>
        <p:spPr>
          <a:xfrm>
            <a:off x="457200" y="1600200"/>
            <a:ext cx="8077200" cy="1752600"/>
          </a:xfrm>
        </p:spPr>
        <p:txBody>
          <a:bodyPr/>
          <a:lstStyle/>
          <a:p>
            <a:pPr eaLnBrk="1" hangingPunct="1">
              <a:buFontTx/>
              <a:buNone/>
            </a:pPr>
            <a:r>
              <a:rPr lang="tr-TR" altLang="tr-TR" sz="2800" dirty="0"/>
              <a:t> </a:t>
            </a:r>
            <a:r>
              <a:rPr lang="tr-TR" altLang="tr-TR" sz="2800" dirty="0" smtClean="0"/>
              <a:t>  Giresun Üniversitesi Web Sayfasından Kütüphane Linki seçilerek ana sayfada bulunan arama motorundan katalog tarama sekmesi tıklanır.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Solstice</Template>
  <TotalTime>4247</TotalTime>
  <Words>1335</Words>
  <Application>Microsoft Office PowerPoint</Application>
  <PresentationFormat>Ekran Gösterisi (4:3)</PresentationFormat>
  <Paragraphs>171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Akış</vt:lpstr>
      <vt:lpstr>GİRESUN ÜNİVERSİTESİ  KÜTÜPHANE VE DOKÜMANTASYON DAİRE BAŞKANLIĞI</vt:lpstr>
      <vt:lpstr>KÜTÜPHANE YERLEŞİM PLANI</vt:lpstr>
      <vt:lpstr>Prof. Dr. Ali ÇELİK Birim İhtisas Kütüphanesi</vt:lpstr>
      <vt:lpstr>KÜTÜPHANEMİZDE KULLANILAN SINIFLAMA SİSTEMİ</vt:lpstr>
      <vt:lpstr>LIBRARY OF CONGRESS (LC) SINIFLAMA SİSTEMİ ANA ŞEMASI</vt:lpstr>
      <vt:lpstr>Kütüphaneden Yararlanma Koşulları</vt:lpstr>
      <vt:lpstr>Üyelik ve Ödünç İşlemleri</vt:lpstr>
      <vt:lpstr>KÜTÜPHANEDE UYULMASI GEREKEN KURALLAR</vt:lpstr>
      <vt:lpstr>İnternet üzerinden katalog tarama </vt:lpstr>
      <vt:lpstr>Slayt 10</vt:lpstr>
      <vt:lpstr>Slayt 11</vt:lpstr>
      <vt:lpstr>Slayt 12</vt:lpstr>
      <vt:lpstr>Slayt 13</vt:lpstr>
      <vt:lpstr>Slayt 14</vt:lpstr>
      <vt:lpstr>Kişisel Hesap İle Katalog Tarama</vt:lpstr>
      <vt:lpstr>Slayt 16</vt:lpstr>
      <vt:lpstr>Slayt 17</vt:lpstr>
      <vt:lpstr>Slayt 18</vt:lpstr>
      <vt:lpstr>Slayt 19</vt:lpstr>
      <vt:lpstr>Slayt 20</vt:lpstr>
      <vt:lpstr>Ödünç İşlemleri</vt:lpstr>
      <vt:lpstr>Ödünç Verilemeyecek Kitap ve Diğer Materyaller</vt:lpstr>
      <vt:lpstr>Uzatma-Gecikme-Cezalar</vt:lpstr>
      <vt:lpstr>Kullanıcıların Sorumlulukları </vt:lpstr>
      <vt:lpstr>ELEKTRONİK KAYNAKLAR</vt:lpstr>
      <vt:lpstr>Slayt 26</vt:lpstr>
      <vt:lpstr>Slayt 27</vt:lpstr>
      <vt:lpstr>Slayt 28</vt:lpstr>
      <vt:lpstr>Slayt 29</vt:lpstr>
      <vt:lpstr>Slayt 30</vt:lpstr>
      <vt:lpstr>Slayt 31</vt:lpstr>
      <vt:lpstr>Kütüphanelerarası İşbirliği Takip Sistemi (KİTS)</vt:lpstr>
      <vt:lpstr>Slayt 33</vt:lpstr>
      <vt:lpstr>Slayt 34</vt:lpstr>
      <vt:lpstr>Slayt 35</vt:lpstr>
      <vt:lpstr>Slayt 36</vt:lpstr>
      <vt:lpstr>GİRESUN ÜNİVERSİTESİ KURUMSAL AKADEMİK ARŞİVİ</vt:lpstr>
      <vt:lpstr>Kütüphaneden İlişik Kesme</vt:lpstr>
      <vt:lpstr>Kütüphane çalışma saatleri:</vt:lpstr>
      <vt:lpstr>İletişim adreslerimiz: </vt:lpstr>
      <vt:lpstr>@grukutuphane</vt:lpstr>
      <vt:lpstr>TEŞEKKÜR EDERİZ.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şebnem</dc:creator>
  <cp:lastModifiedBy>Windows Kullanıcısı</cp:lastModifiedBy>
  <cp:revision>367</cp:revision>
  <cp:lastPrinted>1601-01-01T00:00:00Z</cp:lastPrinted>
  <dcterms:created xsi:type="dcterms:W3CDTF">1601-01-01T00:00:00Z</dcterms:created>
  <dcterms:modified xsi:type="dcterms:W3CDTF">2023-10-19T13:39:56Z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